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304" r:id="rId2"/>
    <p:sldId id="256" r:id="rId3"/>
    <p:sldId id="257" r:id="rId4"/>
    <p:sldId id="258" r:id="rId5"/>
    <p:sldId id="259" r:id="rId6"/>
    <p:sldId id="260" r:id="rId7"/>
    <p:sldId id="261" r:id="rId8"/>
    <p:sldId id="262" r:id="rId9"/>
    <p:sldId id="263" r:id="rId10"/>
    <p:sldId id="265" r:id="rId11"/>
    <p:sldId id="266" r:id="rId12"/>
    <p:sldId id="264" r:id="rId13"/>
    <p:sldId id="267" r:id="rId14"/>
    <p:sldId id="268"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24" autoAdjust="0"/>
    <p:restoredTop sz="94660"/>
  </p:normalViewPr>
  <p:slideViewPr>
    <p:cSldViewPr>
      <p:cViewPr>
        <p:scale>
          <a:sx n="76" d="100"/>
          <a:sy n="76" d="100"/>
        </p:scale>
        <p:origin x="-138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F055B00-66F7-475B-B4AB-A93669E47903}"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055B00-66F7-475B-B4AB-A93669E47903}"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F055B00-66F7-475B-B4AB-A93669E47903}"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F055B00-66F7-475B-B4AB-A93669E4790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25ADF4A7-81DA-432F-853C-EC90339C3C76}"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F055B00-66F7-475B-B4AB-A93669E47903}"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25ADF4A7-81DA-432F-853C-EC90339C3C76}" type="datetimeFigureOut">
              <a:rPr lang="en-US" smtClean="0"/>
              <a:t>8/2/2018</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F055B00-66F7-475B-B4AB-A93669E47903}"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0" y="609600"/>
            <a:ext cx="4699730" cy="1752600"/>
          </a:xfrm>
          <a:prstGeom prst="rect">
            <a:avLst/>
          </a:prstGeom>
        </p:spPr>
      </p:pic>
      <p:sp>
        <p:nvSpPr>
          <p:cNvPr id="5" name="Rectangle 4"/>
          <p:cNvSpPr/>
          <p:nvPr/>
        </p:nvSpPr>
        <p:spPr>
          <a:xfrm>
            <a:off x="1384792" y="3030141"/>
            <a:ext cx="7312771" cy="1846659"/>
          </a:xfrm>
          <a:prstGeom prst="rect">
            <a:avLst/>
          </a:prstGeom>
          <a:noFill/>
        </p:spPr>
        <p:txBody>
          <a:bodyPr wrap="none" lIns="91440" tIns="45720" rIns="91440" bIns="45720">
            <a:spAutoFit/>
          </a:bodyPr>
          <a:lstStyle/>
          <a:p>
            <a:pPr algn="ctr"/>
            <a:r>
              <a:rPr lang="en-US" sz="3800" b="1" cap="none" spc="0" dirty="0" smtClean="0">
                <a:ln w="1905"/>
                <a:solidFill>
                  <a:srgbClr val="C00000"/>
                </a:solidFill>
                <a:effectLst>
                  <a:innerShdw blurRad="69850" dist="43180" dir="5400000">
                    <a:srgbClr val="000000">
                      <a:alpha val="65000"/>
                    </a:srgbClr>
                  </a:innerShdw>
                </a:effectLst>
                <a:latin typeface="Arial" pitchFamily="34" charset="0"/>
                <a:cs typeface="Arial" pitchFamily="34" charset="0"/>
              </a:rPr>
              <a:t>CHÀO MỪNG</a:t>
            </a:r>
          </a:p>
          <a:p>
            <a:pPr algn="ctr"/>
            <a:r>
              <a:rPr lang="en-US" sz="3800" b="1" dirty="0" smtClean="0">
                <a:ln w="1905"/>
                <a:solidFill>
                  <a:srgbClr val="C00000"/>
                </a:solidFill>
                <a:effectLst>
                  <a:innerShdw blurRad="69850" dist="43180" dir="5400000">
                    <a:srgbClr val="000000">
                      <a:alpha val="65000"/>
                    </a:srgbClr>
                  </a:innerShdw>
                </a:effectLst>
                <a:latin typeface="Arial" pitchFamily="34" charset="0"/>
                <a:cs typeface="Arial" pitchFamily="34" charset="0"/>
              </a:rPr>
              <a:t>QUÝ ĐẠI BIỂU </a:t>
            </a:r>
            <a:r>
              <a:rPr lang="en-US" sz="3800" b="1" cap="none" spc="0" dirty="0" smtClean="0">
                <a:ln w="1905"/>
                <a:solidFill>
                  <a:srgbClr val="C00000"/>
                </a:solidFill>
                <a:effectLst>
                  <a:innerShdw blurRad="69850" dist="43180" dir="5400000">
                    <a:srgbClr val="000000">
                      <a:alpha val="65000"/>
                    </a:srgbClr>
                  </a:innerShdw>
                </a:effectLst>
                <a:latin typeface="Arial" pitchFamily="34" charset="0"/>
                <a:cs typeface="Arial" pitchFamily="34" charset="0"/>
              </a:rPr>
              <a:t>THAM DỰ HỌP</a:t>
            </a:r>
          </a:p>
          <a:p>
            <a:pPr algn="ctr"/>
            <a:r>
              <a:rPr lang="en-US" sz="3800" b="1" dirty="0" smtClean="0">
                <a:ln w="1905"/>
                <a:solidFill>
                  <a:srgbClr val="C00000"/>
                </a:solidFill>
                <a:effectLst>
                  <a:innerShdw blurRad="69850" dist="43180" dir="5400000">
                    <a:srgbClr val="000000">
                      <a:alpha val="65000"/>
                    </a:srgbClr>
                  </a:innerShdw>
                </a:effectLst>
                <a:latin typeface="Arial" pitchFamily="34" charset="0"/>
                <a:cs typeface="Arial" pitchFamily="34" charset="0"/>
              </a:rPr>
              <a:t>HỘI ĐỒNG KHOA </a:t>
            </a:r>
            <a:r>
              <a:rPr lang="en-US" sz="3800" b="1" dirty="0" smtClean="0">
                <a:ln w="1905"/>
                <a:solidFill>
                  <a:srgbClr val="C00000"/>
                </a:solidFill>
                <a:effectLst>
                  <a:innerShdw blurRad="69850" dist="43180" dir="5400000">
                    <a:srgbClr val="000000">
                      <a:alpha val="65000"/>
                    </a:srgbClr>
                  </a:innerShdw>
                </a:effectLst>
                <a:latin typeface="Arial" pitchFamily="34" charset="0"/>
                <a:cs typeface="Arial" pitchFamily="34" charset="0"/>
              </a:rPr>
              <a:t>HỌC</a:t>
            </a:r>
            <a:endParaRPr lang="en-US" sz="3800" b="1" cap="none" spc="0" dirty="0">
              <a:ln w="1905"/>
              <a:solidFill>
                <a:srgbClr val="C00000"/>
              </a:solidFill>
              <a:effectLst>
                <a:innerShdw blurRad="69850" dist="43180" dir="5400000">
                  <a:srgbClr val="000000">
                    <a:alpha val="65000"/>
                  </a:srgbClr>
                </a:innerShdw>
              </a:effectLst>
              <a:latin typeface="Arial" pitchFamily="34" charset="0"/>
              <a:cs typeface="Arial" pitchFamily="34" charset="0"/>
            </a:endParaRPr>
          </a:p>
        </p:txBody>
      </p:sp>
    </p:spTree>
    <p:extLst>
      <p:ext uri="{BB962C8B-B14F-4D97-AF65-F5344CB8AC3E}">
        <p14:creationId xmlns:p14="http://schemas.microsoft.com/office/powerpoint/2010/main" val="747710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smtClean="0">
                <a:solidFill>
                  <a:srgbClr val="FF0000"/>
                </a:solidFill>
                <a:latin typeface="Arial" pitchFamily="34" charset="0"/>
                <a:cs typeface="Arial" pitchFamily="34" charset="0"/>
              </a:rPr>
              <a:t>3. Nguyên nhân hạn chế:</a:t>
            </a:r>
            <a:endParaRPr lang="en-US" sz="2400">
              <a:solidFill>
                <a:srgbClr val="FF0000"/>
              </a:solidFill>
              <a:latin typeface="Arial" pitchFamily="34" charset="0"/>
              <a:cs typeface="Arial" pitchFamily="34" charset="0"/>
            </a:endParaRPr>
          </a:p>
        </p:txBody>
      </p:sp>
      <p:sp>
        <p:nvSpPr>
          <p:cNvPr id="2" name="Rectangle 1"/>
          <p:cNvSpPr/>
          <p:nvPr/>
        </p:nvSpPr>
        <p:spPr>
          <a:xfrm>
            <a:off x="1066800" y="1371600"/>
            <a:ext cx="8001000" cy="3477875"/>
          </a:xfrm>
          <a:prstGeom prst="rect">
            <a:avLst/>
          </a:prstGeom>
        </p:spPr>
        <p:txBody>
          <a:bodyPr wrap="square">
            <a:spAutoFit/>
          </a:bodyPr>
          <a:lstStyle/>
          <a:p>
            <a:pPr marL="342900" lvl="0" indent="-342900" algn="just">
              <a:spcBef>
                <a:spcPts val="1200"/>
              </a:spcBef>
              <a:buFont typeface="Wingdings" pitchFamily="2" charset="2"/>
              <a:buChar char="§"/>
            </a:pPr>
            <a:r>
              <a:rPr lang="vi-VN" sz="2000">
                <a:latin typeface="Arial" pitchFamily="34" charset="0"/>
                <a:cs typeface="Arial" pitchFamily="34" charset="0"/>
              </a:rPr>
              <a:t>Nhà trường có nhiều hình thức tư vấn việc làm cho HSSV, tuy nhiên có nhiều HSSV chưa có ý thức về việc tiếp cận thông tin việc làm sau khi tốt nghiệp; </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en-US" sz="2000">
                <a:latin typeface="Arial" pitchFamily="34" charset="0"/>
                <a:cs typeface="Arial" pitchFamily="34" charset="0"/>
              </a:rPr>
              <a:t>Việc đảm bảo, nâng cao chất lượng giáo dục nằm ở chính bản thân người thực hiện (giảng viên, nhân viên) cần phải đổi mới từ tư duy, nhận thức đến hành động;</a:t>
            </a:r>
          </a:p>
          <a:p>
            <a:pPr marL="342900" lvl="0" indent="-342900" algn="just">
              <a:spcBef>
                <a:spcPts val="1200"/>
              </a:spcBef>
              <a:buFont typeface="Wingdings" pitchFamily="2" charset="2"/>
              <a:buChar char="§"/>
            </a:pPr>
            <a:r>
              <a:rPr lang="en-US" sz="2000">
                <a:latin typeface="Arial" pitchFamily="34" charset="0"/>
                <a:cs typeface="Arial" pitchFamily="34" charset="0"/>
              </a:rPr>
              <a:t>Nguồn kinh phí đầu tư trang thiết bị chưa được đáp ứng nhiều nên việc trang bị chưa đồng bộ, còn nhỏ lẻ, mới chỉ đạt mức tối thiểu so với quy định nên việc sử dụng trang thiết bị dạy và học chưa đáp ứng nhu cầu của Nhà trường;</a:t>
            </a:r>
          </a:p>
        </p:txBody>
      </p:sp>
    </p:spTree>
    <p:extLst>
      <p:ext uri="{BB962C8B-B14F-4D97-AF65-F5344CB8AC3E}">
        <p14:creationId xmlns:p14="http://schemas.microsoft.com/office/powerpoint/2010/main" val="789611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smtClean="0">
                <a:solidFill>
                  <a:srgbClr val="FF0000"/>
                </a:solidFill>
                <a:latin typeface="Arial" pitchFamily="34" charset="0"/>
                <a:cs typeface="Arial" pitchFamily="34" charset="0"/>
              </a:rPr>
              <a:t>3. Nguyên nhân hạn chế:</a:t>
            </a:r>
            <a:endParaRPr lang="en-US" sz="2400">
              <a:solidFill>
                <a:srgbClr val="FF0000"/>
              </a:solidFill>
              <a:latin typeface="Arial" pitchFamily="34" charset="0"/>
              <a:cs typeface="Arial" pitchFamily="34" charset="0"/>
            </a:endParaRPr>
          </a:p>
        </p:txBody>
      </p:sp>
      <p:sp>
        <p:nvSpPr>
          <p:cNvPr id="3" name="Rectangle 2"/>
          <p:cNvSpPr/>
          <p:nvPr/>
        </p:nvSpPr>
        <p:spPr>
          <a:xfrm>
            <a:off x="990600" y="1295400"/>
            <a:ext cx="8001000" cy="2092881"/>
          </a:xfrm>
          <a:prstGeom prst="rect">
            <a:avLst/>
          </a:prstGeom>
        </p:spPr>
        <p:txBody>
          <a:bodyPr wrap="square">
            <a:spAutoFit/>
          </a:bodyPr>
          <a:lstStyle/>
          <a:p>
            <a:pPr marL="342900" lvl="0" indent="-342900" algn="just">
              <a:spcBef>
                <a:spcPts val="1200"/>
              </a:spcBef>
              <a:buFont typeface="Wingdings" pitchFamily="2" charset="2"/>
              <a:buChar char="§"/>
            </a:pPr>
            <a:r>
              <a:rPr lang="es-ES" sz="2000" dirty="0" err="1">
                <a:latin typeface="Arial" pitchFamily="34" charset="0"/>
                <a:cs typeface="Arial" pitchFamily="34" charset="0"/>
              </a:rPr>
              <a:t>Một</a:t>
            </a:r>
            <a:r>
              <a:rPr lang="es-ES" sz="2000" dirty="0">
                <a:latin typeface="Arial" pitchFamily="34" charset="0"/>
                <a:cs typeface="Arial" pitchFamily="34" charset="0"/>
              </a:rPr>
              <a:t> </a:t>
            </a:r>
            <a:r>
              <a:rPr lang="es-ES" sz="2000" dirty="0" err="1">
                <a:latin typeface="Arial" pitchFamily="34" charset="0"/>
                <a:cs typeface="Arial" pitchFamily="34" charset="0"/>
              </a:rPr>
              <a:t>số</a:t>
            </a:r>
            <a:r>
              <a:rPr lang="es-ES" sz="2000" dirty="0">
                <a:latin typeface="Arial" pitchFamily="34" charset="0"/>
                <a:cs typeface="Arial" pitchFamily="34" charset="0"/>
              </a:rPr>
              <a:t> </a:t>
            </a:r>
            <a:r>
              <a:rPr lang="es-ES" sz="2000" dirty="0" err="1">
                <a:latin typeface="Arial" pitchFamily="34" charset="0"/>
                <a:cs typeface="Arial" pitchFamily="34" charset="0"/>
              </a:rPr>
              <a:t>phòng</a:t>
            </a:r>
            <a:r>
              <a:rPr lang="es-ES" sz="2000" dirty="0">
                <a:latin typeface="Arial" pitchFamily="34" charset="0"/>
                <a:cs typeface="Arial" pitchFamily="34" charset="0"/>
              </a:rPr>
              <a:t> </a:t>
            </a:r>
            <a:r>
              <a:rPr lang="es-ES" sz="2000" dirty="0" err="1">
                <a:latin typeface="Arial" pitchFamily="34" charset="0"/>
                <a:cs typeface="Arial" pitchFamily="34" charset="0"/>
              </a:rPr>
              <a:t>học</a:t>
            </a:r>
            <a:r>
              <a:rPr lang="es-ES" sz="2000" dirty="0">
                <a:latin typeface="Arial" pitchFamily="34" charset="0"/>
                <a:cs typeface="Arial" pitchFamily="34" charset="0"/>
              </a:rPr>
              <a:t> </a:t>
            </a:r>
            <a:r>
              <a:rPr lang="es-ES" sz="2000" dirty="0" err="1">
                <a:latin typeface="Arial" pitchFamily="34" charset="0"/>
                <a:cs typeface="Arial" pitchFamily="34" charset="0"/>
              </a:rPr>
              <a:t>được</a:t>
            </a:r>
            <a:r>
              <a:rPr lang="es-ES" sz="2000" dirty="0">
                <a:latin typeface="Arial" pitchFamily="34" charset="0"/>
                <a:cs typeface="Arial" pitchFamily="34" charset="0"/>
              </a:rPr>
              <a:t> </a:t>
            </a:r>
            <a:r>
              <a:rPr lang="es-ES" sz="2000" dirty="0" err="1">
                <a:latin typeface="Arial" pitchFamily="34" charset="0"/>
                <a:cs typeface="Arial" pitchFamily="34" charset="0"/>
              </a:rPr>
              <a:t>xây</a:t>
            </a:r>
            <a:r>
              <a:rPr lang="es-ES" sz="2000" dirty="0">
                <a:latin typeface="Arial" pitchFamily="34" charset="0"/>
                <a:cs typeface="Arial" pitchFamily="34" charset="0"/>
              </a:rPr>
              <a:t> </a:t>
            </a:r>
            <a:r>
              <a:rPr lang="es-ES" sz="2000" dirty="0" err="1">
                <a:latin typeface="Arial" pitchFamily="34" charset="0"/>
                <a:cs typeface="Arial" pitchFamily="34" charset="0"/>
              </a:rPr>
              <a:t>dựng</a:t>
            </a:r>
            <a:r>
              <a:rPr lang="es-ES" sz="2000" dirty="0">
                <a:latin typeface="Arial" pitchFamily="34" charset="0"/>
                <a:cs typeface="Arial" pitchFamily="34" charset="0"/>
              </a:rPr>
              <a:t> </a:t>
            </a:r>
            <a:r>
              <a:rPr lang="es-ES" sz="2000" dirty="0" err="1">
                <a:latin typeface="Arial" pitchFamily="34" charset="0"/>
                <a:cs typeface="Arial" pitchFamily="34" charset="0"/>
              </a:rPr>
              <a:t>hơn</a:t>
            </a:r>
            <a:r>
              <a:rPr lang="es-ES" sz="2000" dirty="0">
                <a:latin typeface="Arial" pitchFamily="34" charset="0"/>
                <a:cs typeface="Arial" pitchFamily="34" charset="0"/>
              </a:rPr>
              <a:t> 50 </a:t>
            </a:r>
            <a:r>
              <a:rPr lang="es-ES" sz="2000" dirty="0" err="1">
                <a:latin typeface="Arial" pitchFamily="34" charset="0"/>
                <a:cs typeface="Arial" pitchFamily="34" charset="0"/>
              </a:rPr>
              <a:t>năm</a:t>
            </a:r>
            <a:r>
              <a:rPr lang="es-ES" sz="2000" dirty="0">
                <a:latin typeface="Arial" pitchFamily="34" charset="0"/>
                <a:cs typeface="Arial" pitchFamily="34" charset="0"/>
              </a:rPr>
              <a:t> (</a:t>
            </a:r>
            <a:r>
              <a:rPr lang="es-ES" sz="2000" dirty="0" err="1">
                <a:latin typeface="Arial" pitchFamily="34" charset="0"/>
                <a:cs typeface="Arial" pitchFamily="34" charset="0"/>
              </a:rPr>
              <a:t>trước</a:t>
            </a:r>
            <a:r>
              <a:rPr lang="es-ES" sz="2000" dirty="0">
                <a:latin typeface="Arial" pitchFamily="34" charset="0"/>
                <a:cs typeface="Arial" pitchFamily="34" charset="0"/>
              </a:rPr>
              <a:t> 1965) </a:t>
            </a:r>
            <a:r>
              <a:rPr lang="es-ES" sz="2000" dirty="0" err="1">
                <a:latin typeface="Arial" pitchFamily="34" charset="0"/>
                <a:cs typeface="Arial" pitchFamily="34" charset="0"/>
              </a:rPr>
              <a:t>nên</a:t>
            </a:r>
            <a:r>
              <a:rPr lang="es-ES" sz="2000" dirty="0">
                <a:latin typeface="Arial" pitchFamily="34" charset="0"/>
                <a:cs typeface="Arial" pitchFamily="34" charset="0"/>
              </a:rPr>
              <a:t> </a:t>
            </a:r>
            <a:r>
              <a:rPr lang="es-ES" sz="2000" dirty="0" err="1">
                <a:latin typeface="Arial" pitchFamily="34" charset="0"/>
                <a:cs typeface="Arial" pitchFamily="34" charset="0"/>
              </a:rPr>
              <a:t>đã</a:t>
            </a:r>
            <a:r>
              <a:rPr lang="es-ES" sz="2000" dirty="0">
                <a:latin typeface="Arial" pitchFamily="34" charset="0"/>
                <a:cs typeface="Arial" pitchFamily="34" charset="0"/>
              </a:rPr>
              <a:t> </a:t>
            </a:r>
            <a:r>
              <a:rPr lang="es-ES" sz="2000" dirty="0" err="1">
                <a:latin typeface="Arial" pitchFamily="34" charset="0"/>
                <a:cs typeface="Arial" pitchFamily="34" charset="0"/>
              </a:rPr>
              <a:t>xuống</a:t>
            </a:r>
            <a:r>
              <a:rPr lang="es-ES" sz="2000" dirty="0">
                <a:latin typeface="Arial" pitchFamily="34" charset="0"/>
                <a:cs typeface="Arial" pitchFamily="34" charset="0"/>
              </a:rPr>
              <a:t> </a:t>
            </a:r>
            <a:r>
              <a:rPr lang="es-ES" sz="2000" dirty="0" err="1">
                <a:latin typeface="Arial" pitchFamily="34" charset="0"/>
                <a:cs typeface="Arial" pitchFamily="34" charset="0"/>
              </a:rPr>
              <a:t>cấp</a:t>
            </a:r>
            <a:r>
              <a:rPr lang="es-ES" sz="2000" dirty="0">
                <a:latin typeface="Arial" pitchFamily="34" charset="0"/>
                <a:cs typeface="Arial" pitchFamily="34" charset="0"/>
              </a:rPr>
              <a:t> </a:t>
            </a:r>
            <a:r>
              <a:rPr lang="es-ES" sz="2000" dirty="0" err="1">
                <a:latin typeface="Arial" pitchFamily="34" charset="0"/>
                <a:cs typeface="Arial" pitchFamily="34" charset="0"/>
              </a:rPr>
              <a:t>nhưng</a:t>
            </a:r>
            <a:r>
              <a:rPr lang="es-ES" sz="2000" dirty="0">
                <a:latin typeface="Arial" pitchFamily="34" charset="0"/>
                <a:cs typeface="Arial" pitchFamily="34" charset="0"/>
              </a:rPr>
              <a:t> do </a:t>
            </a:r>
            <a:r>
              <a:rPr lang="es-ES" sz="2000" dirty="0" err="1">
                <a:latin typeface="Arial" pitchFamily="34" charset="0"/>
                <a:cs typeface="Arial" pitchFamily="34" charset="0"/>
              </a:rPr>
              <a:t>những</a:t>
            </a:r>
            <a:r>
              <a:rPr lang="es-ES" sz="2000" dirty="0">
                <a:latin typeface="Arial" pitchFamily="34" charset="0"/>
                <a:cs typeface="Arial" pitchFamily="34" charset="0"/>
              </a:rPr>
              <a:t> </a:t>
            </a:r>
            <a:r>
              <a:rPr lang="es-ES" sz="2000" dirty="0" err="1">
                <a:latin typeface="Arial" pitchFamily="34" charset="0"/>
                <a:cs typeface="Arial" pitchFamily="34" charset="0"/>
              </a:rPr>
              <a:t>qui</a:t>
            </a:r>
            <a:r>
              <a:rPr lang="es-ES" sz="2000" dirty="0">
                <a:latin typeface="Arial" pitchFamily="34" charset="0"/>
                <a:cs typeface="Arial" pitchFamily="34" charset="0"/>
              </a:rPr>
              <a:t> </a:t>
            </a:r>
            <a:r>
              <a:rPr lang="es-ES" sz="2000" dirty="0" err="1">
                <a:latin typeface="Arial" pitchFamily="34" charset="0"/>
                <a:cs typeface="Arial" pitchFamily="34" charset="0"/>
              </a:rPr>
              <a:t>định</a:t>
            </a:r>
            <a:r>
              <a:rPr lang="es-ES" sz="2000" dirty="0">
                <a:latin typeface="Arial" pitchFamily="34" charset="0"/>
                <a:cs typeface="Arial" pitchFamily="34" charset="0"/>
              </a:rPr>
              <a:t>, </a:t>
            </a:r>
            <a:r>
              <a:rPr lang="es-ES" sz="2000" dirty="0" err="1">
                <a:latin typeface="Arial" pitchFamily="34" charset="0"/>
                <a:cs typeface="Arial" pitchFamily="34" charset="0"/>
              </a:rPr>
              <a:t>cơ</a:t>
            </a:r>
            <a:r>
              <a:rPr lang="es-ES" sz="2000" dirty="0">
                <a:latin typeface="Arial" pitchFamily="34" charset="0"/>
                <a:cs typeface="Arial" pitchFamily="34" charset="0"/>
              </a:rPr>
              <a:t> </a:t>
            </a:r>
            <a:r>
              <a:rPr lang="es-ES" sz="2000" dirty="0" err="1">
                <a:latin typeface="Arial" pitchFamily="34" charset="0"/>
                <a:cs typeface="Arial" pitchFamily="34" charset="0"/>
              </a:rPr>
              <a:t>chế</a:t>
            </a:r>
            <a:r>
              <a:rPr lang="es-ES" sz="2000" dirty="0">
                <a:latin typeface="Arial" pitchFamily="34" charset="0"/>
                <a:cs typeface="Arial" pitchFamily="34" charset="0"/>
              </a:rPr>
              <a:t> </a:t>
            </a:r>
            <a:r>
              <a:rPr lang="es-ES" sz="2000" dirty="0" err="1">
                <a:latin typeface="Arial" pitchFamily="34" charset="0"/>
                <a:cs typeface="Arial" pitchFamily="34" charset="0"/>
              </a:rPr>
              <a:t>nên</a:t>
            </a:r>
            <a:r>
              <a:rPr lang="es-ES" sz="2000" dirty="0">
                <a:latin typeface="Arial" pitchFamily="34" charset="0"/>
                <a:cs typeface="Arial" pitchFamily="34" charset="0"/>
              </a:rPr>
              <a:t> </a:t>
            </a:r>
            <a:r>
              <a:rPr lang="es-ES" sz="2000" dirty="0" err="1">
                <a:latin typeface="Arial" pitchFamily="34" charset="0"/>
                <a:cs typeface="Arial" pitchFamily="34" charset="0"/>
              </a:rPr>
              <a:t>việc</a:t>
            </a:r>
            <a:r>
              <a:rPr lang="es-ES" sz="2000" dirty="0">
                <a:latin typeface="Arial" pitchFamily="34" charset="0"/>
                <a:cs typeface="Arial" pitchFamily="34" charset="0"/>
              </a:rPr>
              <a:t> </a:t>
            </a:r>
            <a:r>
              <a:rPr lang="es-ES" sz="2000" dirty="0" err="1">
                <a:latin typeface="Arial" pitchFamily="34" charset="0"/>
                <a:cs typeface="Arial" pitchFamily="34" charset="0"/>
              </a:rPr>
              <a:t>sửa</a:t>
            </a:r>
            <a:r>
              <a:rPr lang="es-ES" sz="2000" dirty="0">
                <a:latin typeface="Arial" pitchFamily="34" charset="0"/>
                <a:cs typeface="Arial" pitchFamily="34" charset="0"/>
              </a:rPr>
              <a:t> </a:t>
            </a:r>
            <a:r>
              <a:rPr lang="es-ES" sz="2000" dirty="0" err="1">
                <a:latin typeface="Arial" pitchFamily="34" charset="0"/>
                <a:cs typeface="Arial" pitchFamily="34" charset="0"/>
              </a:rPr>
              <a:t>chữa</a:t>
            </a:r>
            <a:r>
              <a:rPr lang="es-ES" sz="2000" dirty="0">
                <a:latin typeface="Arial" pitchFamily="34" charset="0"/>
                <a:cs typeface="Arial" pitchFamily="34" charset="0"/>
              </a:rPr>
              <a:t> </a:t>
            </a:r>
            <a:r>
              <a:rPr lang="es-ES" sz="2000" dirty="0" err="1">
                <a:latin typeface="Arial" pitchFamily="34" charset="0"/>
                <a:cs typeface="Arial" pitchFamily="34" charset="0"/>
              </a:rPr>
              <a:t>còn</a:t>
            </a:r>
            <a:r>
              <a:rPr lang="es-ES" sz="2000" dirty="0">
                <a:latin typeface="Arial" pitchFamily="34" charset="0"/>
                <a:cs typeface="Arial" pitchFamily="34" charset="0"/>
              </a:rPr>
              <a:t> </a:t>
            </a:r>
            <a:r>
              <a:rPr lang="es-ES" sz="2000" dirty="0" err="1">
                <a:latin typeface="Arial" pitchFamily="34" charset="0"/>
                <a:cs typeface="Arial" pitchFamily="34" charset="0"/>
              </a:rPr>
              <a:t>gặp</a:t>
            </a:r>
            <a:r>
              <a:rPr lang="es-ES" sz="2000" dirty="0">
                <a:latin typeface="Arial" pitchFamily="34" charset="0"/>
                <a:cs typeface="Arial" pitchFamily="34" charset="0"/>
              </a:rPr>
              <a:t> </a:t>
            </a:r>
            <a:r>
              <a:rPr lang="es-ES" sz="2000" dirty="0" err="1">
                <a:latin typeface="Arial" pitchFamily="34" charset="0"/>
                <a:cs typeface="Arial" pitchFamily="34" charset="0"/>
              </a:rPr>
              <a:t>nhiều</a:t>
            </a:r>
            <a:r>
              <a:rPr lang="es-ES" sz="2000" dirty="0">
                <a:latin typeface="Arial" pitchFamily="34" charset="0"/>
                <a:cs typeface="Arial" pitchFamily="34" charset="0"/>
              </a:rPr>
              <a:t> </a:t>
            </a:r>
            <a:r>
              <a:rPr lang="es-ES" sz="2000" dirty="0" err="1">
                <a:latin typeface="Arial" pitchFamily="34" charset="0"/>
                <a:cs typeface="Arial" pitchFamily="34" charset="0"/>
              </a:rPr>
              <a:t>khó</a:t>
            </a:r>
            <a:r>
              <a:rPr lang="es-ES" sz="2000" dirty="0">
                <a:latin typeface="Arial" pitchFamily="34" charset="0"/>
                <a:cs typeface="Arial" pitchFamily="34" charset="0"/>
              </a:rPr>
              <a:t> </a:t>
            </a:r>
            <a:r>
              <a:rPr lang="es-ES" sz="2000" dirty="0" err="1">
                <a:latin typeface="Arial" pitchFamily="34" charset="0"/>
                <a:cs typeface="Arial" pitchFamily="34" charset="0"/>
              </a:rPr>
              <a:t>khăn</a:t>
            </a:r>
            <a:r>
              <a:rPr lang="es-ES" sz="2000" dirty="0">
                <a:latin typeface="Arial" pitchFamily="34" charset="0"/>
                <a:cs typeface="Arial" pitchFamily="34" charset="0"/>
              </a:rPr>
              <a:t>, </a:t>
            </a:r>
            <a:r>
              <a:rPr lang="es-ES" sz="2000" dirty="0" err="1">
                <a:latin typeface="Arial" pitchFamily="34" charset="0"/>
                <a:cs typeface="Arial" pitchFamily="34" charset="0"/>
              </a:rPr>
              <a:t>tiến</a:t>
            </a:r>
            <a:r>
              <a:rPr lang="es-ES" sz="2000" dirty="0">
                <a:latin typeface="Arial" pitchFamily="34" charset="0"/>
                <a:cs typeface="Arial" pitchFamily="34" charset="0"/>
              </a:rPr>
              <a:t> </a:t>
            </a:r>
            <a:r>
              <a:rPr lang="es-ES" sz="2000" dirty="0" err="1">
                <a:latin typeface="Arial" pitchFamily="34" charset="0"/>
                <a:cs typeface="Arial" pitchFamily="34" charset="0"/>
              </a:rPr>
              <a:t>độ</a:t>
            </a:r>
            <a:r>
              <a:rPr lang="es-ES" sz="2000" dirty="0">
                <a:latin typeface="Arial" pitchFamily="34" charset="0"/>
                <a:cs typeface="Arial" pitchFamily="34" charset="0"/>
              </a:rPr>
              <a:t> </a:t>
            </a:r>
            <a:r>
              <a:rPr lang="es-ES" sz="2000" dirty="0" err="1">
                <a:latin typeface="Arial" pitchFamily="34" charset="0"/>
                <a:cs typeface="Arial" pitchFamily="34" charset="0"/>
              </a:rPr>
              <a:t>thực</a:t>
            </a:r>
            <a:r>
              <a:rPr lang="es-ES" sz="2000" dirty="0">
                <a:latin typeface="Arial" pitchFamily="34" charset="0"/>
                <a:cs typeface="Arial" pitchFamily="34" charset="0"/>
              </a:rPr>
              <a:t> </a:t>
            </a:r>
            <a:r>
              <a:rPr lang="es-ES" sz="2000" dirty="0" err="1">
                <a:latin typeface="Arial" pitchFamily="34" charset="0"/>
                <a:cs typeface="Arial" pitchFamily="34" charset="0"/>
              </a:rPr>
              <a:t>hiện</a:t>
            </a:r>
            <a:r>
              <a:rPr lang="es-ES" sz="2000" dirty="0">
                <a:latin typeface="Arial" pitchFamily="34" charset="0"/>
                <a:cs typeface="Arial" pitchFamily="34" charset="0"/>
              </a:rPr>
              <a:t> </a:t>
            </a:r>
            <a:r>
              <a:rPr lang="es-ES" sz="2000" dirty="0" err="1">
                <a:latin typeface="Arial" pitchFamily="34" charset="0"/>
                <a:cs typeface="Arial" pitchFamily="34" charset="0"/>
              </a:rPr>
              <a:t>còn</a:t>
            </a:r>
            <a:r>
              <a:rPr lang="es-ES" sz="2000" dirty="0">
                <a:latin typeface="Arial" pitchFamily="34" charset="0"/>
                <a:cs typeface="Arial" pitchFamily="34" charset="0"/>
              </a:rPr>
              <a:t> </a:t>
            </a:r>
            <a:r>
              <a:rPr lang="es-ES" sz="2000" dirty="0" err="1">
                <a:latin typeface="Arial" pitchFamily="34" charset="0"/>
                <a:cs typeface="Arial" pitchFamily="34" charset="0"/>
              </a:rPr>
              <a:t>chậm</a:t>
            </a:r>
            <a:r>
              <a:rPr lang="es-ES" sz="2000" dirty="0">
                <a:latin typeface="Arial" pitchFamily="34" charset="0"/>
                <a:cs typeface="Arial" pitchFamily="34" charset="0"/>
              </a:rPr>
              <a:t>;</a:t>
            </a:r>
            <a:endParaRPr lang="en-US" sz="2000" dirty="0">
              <a:latin typeface="Arial" pitchFamily="34" charset="0"/>
              <a:cs typeface="Arial" pitchFamily="34" charset="0"/>
            </a:endParaRPr>
          </a:p>
          <a:p>
            <a:pPr marL="342900" lvl="0" indent="-342900" algn="just">
              <a:spcBef>
                <a:spcPts val="1200"/>
              </a:spcBef>
              <a:buFont typeface="Wingdings" pitchFamily="2" charset="2"/>
              <a:buChar char="§"/>
            </a:pP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kinh</a:t>
            </a:r>
            <a:r>
              <a:rPr lang="en-US" sz="2000" dirty="0">
                <a:latin typeface="Arial" pitchFamily="34" charset="0"/>
                <a:cs typeface="Arial" pitchFamily="34" charset="0"/>
              </a:rPr>
              <a:t> </a:t>
            </a:r>
            <a:r>
              <a:rPr lang="en-US" sz="2000" dirty="0" err="1">
                <a:latin typeface="Arial" pitchFamily="34" charset="0"/>
                <a:cs typeface="Arial" pitchFamily="34" charset="0"/>
              </a:rPr>
              <a:t>phí</a:t>
            </a:r>
            <a:r>
              <a:rPr lang="en-US" sz="2000" dirty="0">
                <a:latin typeface="Arial" pitchFamily="34" charset="0"/>
                <a:cs typeface="Arial" pitchFamily="34" charset="0"/>
              </a:rPr>
              <a:t> </a:t>
            </a:r>
            <a:r>
              <a:rPr lang="en-US" sz="2000" dirty="0" err="1">
                <a:latin typeface="Arial" pitchFamily="34" charset="0"/>
                <a:cs typeface="Arial" pitchFamily="34" charset="0"/>
              </a:rPr>
              <a:t>để</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nâng</a:t>
            </a:r>
            <a:r>
              <a:rPr lang="en-US" sz="2000" dirty="0">
                <a:latin typeface="Arial" pitchFamily="34" charset="0"/>
                <a:cs typeface="Arial" pitchFamily="34" charset="0"/>
              </a:rPr>
              <a:t> </a:t>
            </a:r>
            <a:r>
              <a:rPr lang="en-US" sz="2000" dirty="0" err="1">
                <a:latin typeface="Arial" pitchFamily="34" charset="0"/>
                <a:cs typeface="Arial" pitchFamily="34" charset="0"/>
              </a:rPr>
              <a:t>cấp</a:t>
            </a:r>
            <a:r>
              <a:rPr lang="en-US" sz="2000" dirty="0">
                <a:latin typeface="Arial" pitchFamily="34" charset="0"/>
                <a:cs typeface="Arial" pitchFamily="34" charset="0"/>
              </a:rPr>
              <a:t> </a:t>
            </a:r>
            <a:r>
              <a:rPr lang="en-US" sz="2000" dirty="0" err="1">
                <a:latin typeface="Arial" pitchFamily="34" charset="0"/>
                <a:cs typeface="Arial" pitchFamily="34" charset="0"/>
              </a:rPr>
              <a:t>sửa</a:t>
            </a:r>
            <a:r>
              <a:rPr lang="en-US" sz="2000" dirty="0">
                <a:latin typeface="Arial" pitchFamily="34" charset="0"/>
                <a:cs typeface="Arial" pitchFamily="34" charset="0"/>
              </a:rPr>
              <a:t> </a:t>
            </a:r>
            <a:r>
              <a:rPr lang="en-US" sz="2000" dirty="0" err="1">
                <a:latin typeface="Arial" pitchFamily="34" charset="0"/>
                <a:cs typeface="Arial" pitchFamily="34" charset="0"/>
              </a:rPr>
              <a:t>chữa</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ngân</a:t>
            </a:r>
            <a:r>
              <a:rPr lang="en-US" sz="2000" dirty="0">
                <a:latin typeface="Arial" pitchFamily="34" charset="0"/>
                <a:cs typeface="Arial" pitchFamily="34" charset="0"/>
              </a:rPr>
              <a:t> </a:t>
            </a:r>
            <a:r>
              <a:rPr lang="en-US" sz="2000" dirty="0" err="1">
                <a:latin typeface="Arial" pitchFamily="34" charset="0"/>
                <a:cs typeface="Arial" pitchFamily="34" charset="0"/>
              </a:rPr>
              <a:t>sách</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nước</a:t>
            </a:r>
            <a:r>
              <a:rPr lang="en-US" sz="2000" dirty="0">
                <a:latin typeface="Arial" pitchFamily="34" charset="0"/>
                <a:cs typeface="Arial" pitchFamily="34" charset="0"/>
              </a:rPr>
              <a:t> </a:t>
            </a:r>
            <a:r>
              <a:rPr lang="en-US" sz="2000" dirty="0" err="1">
                <a:latin typeface="Arial" pitchFamily="34" charset="0"/>
                <a:cs typeface="Arial" pitchFamily="34" charset="0"/>
              </a:rPr>
              <a:t>còn</a:t>
            </a:r>
            <a:r>
              <a:rPr lang="en-US" sz="2000" dirty="0">
                <a:latin typeface="Arial" pitchFamily="34" charset="0"/>
                <a:cs typeface="Arial" pitchFamily="34" charset="0"/>
              </a:rPr>
              <a:t> </a:t>
            </a:r>
            <a:r>
              <a:rPr lang="en-US" sz="2000" dirty="0" err="1">
                <a:latin typeface="Arial" pitchFamily="34" charset="0"/>
                <a:cs typeface="Arial" pitchFamily="34" charset="0"/>
              </a:rPr>
              <a:t>hạn</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vì</a:t>
            </a:r>
            <a:r>
              <a:rPr lang="en-US" sz="2000" dirty="0">
                <a:latin typeface="Arial" pitchFamily="34" charset="0"/>
                <a:cs typeface="Arial" pitchFamily="34" charset="0"/>
              </a:rPr>
              <a:t> </a:t>
            </a:r>
            <a:r>
              <a:rPr lang="en-US" sz="2000" dirty="0" err="1">
                <a:latin typeface="Arial" pitchFamily="34" charset="0"/>
                <a:cs typeface="Arial" pitchFamily="34" charset="0"/>
              </a:rPr>
              <a:t>vậy</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sửa</a:t>
            </a:r>
            <a:r>
              <a:rPr lang="en-US" sz="2000" dirty="0">
                <a:latin typeface="Arial" pitchFamily="34" charset="0"/>
                <a:cs typeface="Arial" pitchFamily="34" charset="0"/>
              </a:rPr>
              <a:t> </a:t>
            </a:r>
            <a:r>
              <a:rPr lang="en-US" sz="2000" dirty="0" err="1">
                <a:latin typeface="Arial" pitchFamily="34" charset="0"/>
                <a:cs typeface="Arial" pitchFamily="34" charset="0"/>
              </a:rPr>
              <a:t>chữa</a:t>
            </a:r>
            <a:r>
              <a:rPr lang="en-US" sz="2000" dirty="0">
                <a:latin typeface="Arial" pitchFamily="34" charset="0"/>
                <a:cs typeface="Arial" pitchFamily="34" charset="0"/>
              </a:rPr>
              <a:t> </a:t>
            </a:r>
            <a:r>
              <a:rPr lang="en-US" sz="2000" dirty="0" err="1">
                <a:latin typeface="Arial" pitchFamily="34" charset="0"/>
                <a:cs typeface="Arial" pitchFamily="34" charset="0"/>
              </a:rPr>
              <a:t>còn</a:t>
            </a:r>
            <a:r>
              <a:rPr lang="en-US" sz="2000" dirty="0">
                <a:latin typeface="Arial" pitchFamily="34" charset="0"/>
                <a:cs typeface="Arial" pitchFamily="34" charset="0"/>
              </a:rPr>
              <a:t> </a:t>
            </a:r>
            <a:r>
              <a:rPr lang="en-US" sz="2000" dirty="0" err="1">
                <a:latin typeface="Arial" pitchFamily="34" charset="0"/>
                <a:cs typeface="Arial" pitchFamily="34" charset="0"/>
              </a:rPr>
              <a:t>cục</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chưa</a:t>
            </a:r>
            <a:r>
              <a:rPr lang="en-US" sz="2000" dirty="0">
                <a:latin typeface="Arial" pitchFamily="34" charset="0"/>
                <a:cs typeface="Arial" pitchFamily="34" charset="0"/>
              </a:rPr>
              <a:t> </a:t>
            </a:r>
            <a:r>
              <a:rPr lang="en-US" sz="2000" dirty="0" err="1">
                <a:latin typeface="Arial" pitchFamily="34" charset="0"/>
                <a:cs typeface="Arial" pitchFamily="34" charset="0"/>
              </a:rPr>
              <a:t>đồng</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3211016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04800"/>
            <a:ext cx="7924800" cy="209288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HIỆN </a:t>
            </a:r>
            <a:endParaRPr lang="en-US" sz="2400">
              <a:solidFill>
                <a:srgbClr val="FF0000"/>
              </a:solidFill>
              <a:latin typeface="Arial" pitchFamily="34" charset="0"/>
              <a:cs typeface="Arial" pitchFamily="34" charset="0"/>
            </a:endParaRPr>
          </a:p>
          <a:p>
            <a:pPr marL="457200" lvl="0" indent="-457200" algn="just">
              <a:spcBef>
                <a:spcPts val="600"/>
              </a:spcBef>
              <a:buAutoNum type="arabicPeriod"/>
            </a:pPr>
            <a:r>
              <a:rPr lang="pt-BR" sz="2400" b="1" smtClean="0">
                <a:solidFill>
                  <a:srgbClr val="FF0000"/>
                </a:solidFill>
                <a:latin typeface="Arial" pitchFamily="34" charset="0"/>
                <a:cs typeface="Arial" pitchFamily="34" charset="0"/>
              </a:rPr>
              <a:t>Xây </a:t>
            </a:r>
            <a:r>
              <a:rPr lang="pt-BR" sz="2400" b="1">
                <a:solidFill>
                  <a:srgbClr val="FF0000"/>
                </a:solidFill>
                <a:latin typeface="Arial" pitchFamily="34" charset="0"/>
                <a:cs typeface="Arial" pitchFamily="34" charset="0"/>
              </a:rPr>
              <a:t>dựng và phát triển đội ngũ cán bộ quản lý (CBQL) và giảng viên, giáo viên, nhân </a:t>
            </a:r>
            <a:r>
              <a:rPr lang="pt-BR" sz="2400" b="1" smtClean="0">
                <a:solidFill>
                  <a:srgbClr val="FF0000"/>
                </a:solidFill>
                <a:latin typeface="Arial" pitchFamily="34" charset="0"/>
                <a:cs typeface="Arial" pitchFamily="34" charset="0"/>
              </a:rPr>
              <a:t>viên. </a:t>
            </a:r>
            <a:endParaRPr lang="en-US" sz="2400" smtClean="0">
              <a:solidFill>
                <a:srgbClr val="FF0000"/>
              </a:solidFill>
              <a:latin typeface="Arial" pitchFamily="34" charset="0"/>
              <a:cs typeface="Arial" pitchFamily="34" charset="0"/>
            </a:endParaRPr>
          </a:p>
          <a:p>
            <a:pPr algn="just">
              <a:spcBef>
                <a:spcPts val="600"/>
              </a:spcBef>
            </a:pPr>
            <a:r>
              <a:rPr lang="en-US" sz="2400" b="1" smtClean="0">
                <a:latin typeface="Arial" pitchFamily="34" charset="0"/>
                <a:cs typeface="Arial" pitchFamily="34" charset="0"/>
              </a:rPr>
              <a:t>1.1. Thực trạng đội ngũ CBQL và giảng viên, giáo viên:</a:t>
            </a:r>
            <a:endParaRPr lang="en-US" sz="2400" smtClean="0">
              <a:latin typeface="Arial" pitchFamily="34" charset="0"/>
              <a:cs typeface="Arial" pitchFamily="34" charset="0"/>
            </a:endParaRPr>
          </a:p>
        </p:txBody>
      </p:sp>
      <p:sp>
        <p:nvSpPr>
          <p:cNvPr id="9" name="Rectangle 8"/>
          <p:cNvSpPr/>
          <p:nvPr/>
        </p:nvSpPr>
        <p:spPr>
          <a:xfrm>
            <a:off x="990600" y="2590800"/>
            <a:ext cx="8104239" cy="2862322"/>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Đến tháng 7/2018, tổng nhân sự toàn trường: 325 người,</a:t>
            </a:r>
            <a:r>
              <a:rPr lang="en-US" sz="2000" b="1">
                <a:latin typeface="Arial" pitchFamily="34" charset="0"/>
                <a:cs typeface="Arial" pitchFamily="34" charset="0"/>
              </a:rPr>
              <a:t> </a:t>
            </a:r>
            <a:r>
              <a:rPr lang="en-US" sz="2000">
                <a:latin typeface="Arial" pitchFamily="34" charset="0"/>
                <a:cs typeface="Arial" pitchFamily="34" charset="0"/>
              </a:rPr>
              <a:t>trong đó:</a:t>
            </a:r>
          </a:p>
          <a:p>
            <a:pPr marL="342900" lvl="0" indent="-342900" algn="just">
              <a:spcBef>
                <a:spcPts val="1200"/>
              </a:spcBef>
              <a:buFont typeface="Wingdings" pitchFamily="2" charset="2"/>
              <a:buChar char="§"/>
            </a:pPr>
            <a:r>
              <a:rPr lang="en-US" sz="2000" b="1">
                <a:latin typeface="Arial" pitchFamily="34" charset="0"/>
                <a:cs typeface="Arial" pitchFamily="34" charset="0"/>
              </a:rPr>
              <a:t>Cán bộ quản lý: </a:t>
            </a:r>
            <a:r>
              <a:rPr lang="en-US" sz="2000">
                <a:latin typeface="Arial" pitchFamily="34" charset="0"/>
                <a:cs typeface="Arial" pitchFamily="34" charset="0"/>
              </a:rPr>
              <a:t>40 người (trong đó có 14 Trưởng khoa và Phó Trưởng khoa), có 36/40 CBQL có trình độ sau đại học, 34/40 có trình độ Trung cấp LLCT trở lên, 100% đạt chuẩn ngoại ngữ và tin học.</a:t>
            </a:r>
          </a:p>
          <a:p>
            <a:pPr marL="342900" lvl="0" indent="-342900" algn="just">
              <a:spcBef>
                <a:spcPts val="1200"/>
              </a:spcBef>
              <a:buFont typeface="Wingdings" pitchFamily="2" charset="2"/>
              <a:buChar char="§"/>
            </a:pPr>
            <a:r>
              <a:rPr lang="en-US" sz="2000" b="1">
                <a:latin typeface="Arial" pitchFamily="34" charset="0"/>
                <a:cs typeface="Arial" pitchFamily="34" charset="0"/>
              </a:rPr>
              <a:t>Giảng viên chuyên trách: </a:t>
            </a:r>
            <a:r>
              <a:rPr lang="en-US" sz="2000">
                <a:latin typeface="Arial" pitchFamily="34" charset="0"/>
                <a:cs typeface="Arial" pitchFamily="34" charset="0"/>
              </a:rPr>
              <a:t>164 người, trong đó 116/164 (70,73%) có trình độ sau đại học, 39/164 (23,78%) có trình độ trung cấp LLCT trở lên, 110/165 (66,67%) đạt chuẩn ngoại ngữ và tin học.</a:t>
            </a:r>
          </a:p>
        </p:txBody>
      </p:sp>
    </p:spTree>
    <p:extLst>
      <p:ext uri="{BB962C8B-B14F-4D97-AF65-F5344CB8AC3E}">
        <p14:creationId xmlns:p14="http://schemas.microsoft.com/office/powerpoint/2010/main" val="699501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209288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HIỆN </a:t>
            </a:r>
            <a:endParaRPr lang="en-US" sz="2400">
              <a:solidFill>
                <a:srgbClr val="FF0000"/>
              </a:solidFill>
              <a:latin typeface="Arial" pitchFamily="34" charset="0"/>
              <a:cs typeface="Arial" pitchFamily="34" charset="0"/>
            </a:endParaRPr>
          </a:p>
          <a:p>
            <a:pPr marL="457200" lvl="0" indent="-457200" algn="just">
              <a:spcBef>
                <a:spcPts val="600"/>
              </a:spcBef>
              <a:buAutoNum type="arabicPeriod"/>
            </a:pPr>
            <a:r>
              <a:rPr lang="pt-BR" sz="2400" b="1" smtClean="0">
                <a:solidFill>
                  <a:srgbClr val="FF0000"/>
                </a:solidFill>
                <a:latin typeface="Arial" pitchFamily="34" charset="0"/>
                <a:cs typeface="Arial" pitchFamily="34" charset="0"/>
              </a:rPr>
              <a:t>Xây </a:t>
            </a:r>
            <a:r>
              <a:rPr lang="pt-BR" sz="2400" b="1">
                <a:solidFill>
                  <a:srgbClr val="FF0000"/>
                </a:solidFill>
                <a:latin typeface="Arial" pitchFamily="34" charset="0"/>
                <a:cs typeface="Arial" pitchFamily="34" charset="0"/>
              </a:rPr>
              <a:t>dựng và phát triển đội ngũ cán bộ quản lý (CBQL) và giảng viên, giáo viên, nhân </a:t>
            </a:r>
            <a:r>
              <a:rPr lang="pt-BR" sz="2400" b="1" smtClean="0">
                <a:solidFill>
                  <a:srgbClr val="FF0000"/>
                </a:solidFill>
                <a:latin typeface="Arial" pitchFamily="34" charset="0"/>
                <a:cs typeface="Arial" pitchFamily="34" charset="0"/>
              </a:rPr>
              <a:t>viên. </a:t>
            </a:r>
            <a:endParaRPr lang="en-US" sz="2400" smtClean="0">
              <a:solidFill>
                <a:srgbClr val="FF0000"/>
              </a:solidFill>
              <a:latin typeface="Arial" pitchFamily="34" charset="0"/>
              <a:cs typeface="Arial" pitchFamily="34" charset="0"/>
            </a:endParaRPr>
          </a:p>
          <a:p>
            <a:pPr algn="just">
              <a:spcBef>
                <a:spcPts val="600"/>
              </a:spcBef>
            </a:pPr>
            <a:r>
              <a:rPr lang="en-US" sz="2400" b="1" smtClean="0">
                <a:latin typeface="Arial" pitchFamily="34" charset="0"/>
                <a:cs typeface="Arial" pitchFamily="34" charset="0"/>
              </a:rPr>
              <a:t>1.1. Thực trạng đội ngũ CBQL và giảng viên, giáo viên:</a:t>
            </a:r>
            <a:endParaRPr lang="en-US" sz="2400" smtClean="0">
              <a:latin typeface="Arial" pitchFamily="34" charset="0"/>
              <a:cs typeface="Arial" pitchFamily="34" charset="0"/>
            </a:endParaRPr>
          </a:p>
        </p:txBody>
      </p:sp>
      <p:sp>
        <p:nvSpPr>
          <p:cNvPr id="2" name="Rectangle 1"/>
          <p:cNvSpPr/>
          <p:nvPr/>
        </p:nvSpPr>
        <p:spPr>
          <a:xfrm>
            <a:off x="1066800" y="2362200"/>
            <a:ext cx="7924800" cy="3631763"/>
          </a:xfrm>
          <a:prstGeom prst="rect">
            <a:avLst/>
          </a:prstGeom>
        </p:spPr>
        <p:txBody>
          <a:bodyPr wrap="square">
            <a:spAutoFit/>
          </a:bodyPr>
          <a:lstStyle/>
          <a:p>
            <a:pPr marL="342900" lvl="0" indent="-342900" algn="just">
              <a:spcBef>
                <a:spcPts val="1200"/>
              </a:spcBef>
              <a:buFont typeface="Wingdings" pitchFamily="2" charset="2"/>
              <a:buChar char="§"/>
            </a:pPr>
            <a:r>
              <a:rPr lang="en-US" sz="2000" b="1">
                <a:latin typeface="Arial" pitchFamily="34" charset="0"/>
                <a:cs typeface="Arial" pitchFamily="34" charset="0"/>
              </a:rPr>
              <a:t>Nhân viên: </a:t>
            </a:r>
            <a:r>
              <a:rPr lang="en-US" sz="2000">
                <a:latin typeface="Arial" pitchFamily="34" charset="0"/>
                <a:cs typeface="Arial" pitchFamily="34" charset="0"/>
              </a:rPr>
              <a:t>121 người, trong đó 5/121 (4,13%) có trình độ sau đại học, 72/121 (59,50%) có trình độ đại học và cao đẳng, 6/121 (4,96%) có trình độ trung cấp LLCT trở lên, 43/121 (35,54%) đạt chuẩn ngoại ngữ và tin học.</a:t>
            </a:r>
          </a:p>
          <a:p>
            <a:pPr marL="342900" indent="-342900" algn="just">
              <a:spcBef>
                <a:spcPts val="1200"/>
              </a:spcBef>
              <a:buFont typeface="Wingdings" pitchFamily="2" charset="2"/>
              <a:buChar char="§"/>
            </a:pPr>
            <a:r>
              <a:rPr lang="en-US" sz="2000">
                <a:latin typeface="Arial" pitchFamily="34" charset="0"/>
                <a:cs typeface="Arial" pitchFamily="34" charset="0"/>
              </a:rPr>
              <a:t>Tổng số cán bộ quản lý, giảng viên, nhân viên cơ hữu có tham gia giảng dạy 201 người, trong đó: 133/201 (66,18%) có trình độ sau đại học; 44/201 (21,89%) có trình độ trung cấp LLCT; 100% đạt chuẩn về nghiệp vụ sư phạm; 117/201 có chứng chỉ nghề bậc 3/7 (</a:t>
            </a:r>
            <a:r>
              <a:rPr lang="pt-BR" sz="2000">
                <a:latin typeface="Arial" pitchFamily="34" charset="0"/>
                <a:cs typeface="Arial" pitchFamily="34" charset="0"/>
              </a:rPr>
              <a:t>100% giảng viên dạy nghề đều có chứng chỉ nghề bậc 3/7 trở lên, một số giáo viên dạy môn văn hóa, chính trị, pháp luật, kinh tế không có chứng chỉ nghề).</a:t>
            </a:r>
            <a:endParaRPr lang="en-US" sz="2000">
              <a:latin typeface="Arial" pitchFamily="34" charset="0"/>
              <a:cs typeface="Arial" pitchFamily="34" charset="0"/>
            </a:endParaRPr>
          </a:p>
        </p:txBody>
      </p:sp>
    </p:spTree>
    <p:extLst>
      <p:ext uri="{BB962C8B-B14F-4D97-AF65-F5344CB8AC3E}">
        <p14:creationId xmlns:p14="http://schemas.microsoft.com/office/powerpoint/2010/main" val="227841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04800"/>
            <a:ext cx="7924800" cy="209288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HIỆN </a:t>
            </a:r>
            <a:endParaRPr lang="en-US" sz="2400">
              <a:solidFill>
                <a:srgbClr val="FF0000"/>
              </a:solidFill>
              <a:latin typeface="Arial" pitchFamily="34" charset="0"/>
              <a:cs typeface="Arial" pitchFamily="34" charset="0"/>
            </a:endParaRPr>
          </a:p>
          <a:p>
            <a:pPr marL="457200" lvl="0" indent="-457200" algn="just">
              <a:spcBef>
                <a:spcPts val="600"/>
              </a:spcBef>
              <a:buAutoNum type="arabicPeriod"/>
            </a:pPr>
            <a:r>
              <a:rPr lang="pt-BR" sz="2400" b="1" smtClean="0">
                <a:solidFill>
                  <a:srgbClr val="FF0000"/>
                </a:solidFill>
                <a:latin typeface="Arial" pitchFamily="34" charset="0"/>
                <a:cs typeface="Arial" pitchFamily="34" charset="0"/>
              </a:rPr>
              <a:t>Xây </a:t>
            </a:r>
            <a:r>
              <a:rPr lang="pt-BR" sz="2400" b="1">
                <a:solidFill>
                  <a:srgbClr val="FF0000"/>
                </a:solidFill>
                <a:latin typeface="Arial" pitchFamily="34" charset="0"/>
                <a:cs typeface="Arial" pitchFamily="34" charset="0"/>
              </a:rPr>
              <a:t>dựng và phát triển đội ngũ cán bộ quản lý (CBQL) và giảng viên, giáo viên, nhân </a:t>
            </a:r>
            <a:r>
              <a:rPr lang="pt-BR" sz="2400" b="1" smtClean="0">
                <a:solidFill>
                  <a:srgbClr val="FF0000"/>
                </a:solidFill>
                <a:latin typeface="Arial" pitchFamily="34" charset="0"/>
                <a:cs typeface="Arial" pitchFamily="34" charset="0"/>
              </a:rPr>
              <a:t>viên. </a:t>
            </a:r>
            <a:endParaRPr lang="en-US" sz="2400" smtClean="0">
              <a:solidFill>
                <a:srgbClr val="FF0000"/>
              </a:solidFill>
              <a:latin typeface="Arial" pitchFamily="34" charset="0"/>
              <a:cs typeface="Arial" pitchFamily="34" charset="0"/>
            </a:endParaRPr>
          </a:p>
          <a:p>
            <a:pPr algn="just">
              <a:spcBef>
                <a:spcPts val="600"/>
              </a:spcBef>
            </a:pPr>
            <a:r>
              <a:rPr lang="en-US" sz="2400" b="1" smtClean="0">
                <a:latin typeface="Arial" pitchFamily="34" charset="0"/>
                <a:cs typeface="Arial" pitchFamily="34" charset="0"/>
              </a:rPr>
              <a:t>1.2. </a:t>
            </a:r>
            <a:r>
              <a:rPr lang="pt-BR" sz="2400" b="1">
                <a:latin typeface="Arial" pitchFamily="34" charset="0"/>
                <a:cs typeface="Arial" pitchFamily="34" charset="0"/>
              </a:rPr>
              <a:t>Công tác phát triển </a:t>
            </a:r>
            <a:r>
              <a:rPr lang="en-US" sz="2400" b="1">
                <a:latin typeface="Arial" pitchFamily="34" charset="0"/>
                <a:cs typeface="Arial" pitchFamily="34" charset="0"/>
              </a:rPr>
              <a:t>đội ngũ CBQL và giảng viên, giáo viên, nhân </a:t>
            </a:r>
            <a:r>
              <a:rPr lang="en-US" sz="2400" b="1" smtClean="0">
                <a:latin typeface="Arial" pitchFamily="34" charset="0"/>
                <a:cs typeface="Arial" pitchFamily="34" charset="0"/>
              </a:rPr>
              <a:t>viên:</a:t>
            </a:r>
            <a:endParaRPr lang="en-US" sz="2400" smtClean="0">
              <a:latin typeface="Arial" pitchFamily="34" charset="0"/>
              <a:cs typeface="Arial" pitchFamily="34" charset="0"/>
            </a:endParaRPr>
          </a:p>
        </p:txBody>
      </p:sp>
      <p:sp>
        <p:nvSpPr>
          <p:cNvPr id="3" name="Rectangle 2"/>
          <p:cNvSpPr/>
          <p:nvPr/>
        </p:nvSpPr>
        <p:spPr>
          <a:xfrm>
            <a:off x="1066800" y="2514600"/>
            <a:ext cx="8077200" cy="4093428"/>
          </a:xfrm>
          <a:prstGeom prst="rect">
            <a:avLst/>
          </a:prstGeom>
        </p:spPr>
        <p:txBody>
          <a:bodyPr wrap="square">
            <a:spAutoFit/>
          </a:bodyPr>
          <a:lstStyle/>
          <a:p>
            <a:pPr marL="285750" lvl="0" indent="-285750" algn="just">
              <a:spcBef>
                <a:spcPts val="1200"/>
              </a:spcBef>
              <a:buFont typeface="Wingdings" pitchFamily="2" charset="2"/>
              <a:buChar char="§"/>
            </a:pPr>
            <a:r>
              <a:rPr lang="en-US" sz="2000" dirty="0" err="1">
                <a:latin typeface="Arial" pitchFamily="34" charset="0"/>
                <a:cs typeface="Arial" pitchFamily="34" charset="0"/>
              </a:rPr>
              <a:t>Trường</a:t>
            </a:r>
            <a:r>
              <a:rPr lang="en-US" sz="2000" dirty="0">
                <a:latin typeface="Arial" pitchFamily="34" charset="0"/>
                <a:cs typeface="Arial" pitchFamily="34" charset="0"/>
              </a:rPr>
              <a:t> Cao </a:t>
            </a:r>
            <a:r>
              <a:rPr lang="en-US" sz="2000" dirty="0" err="1">
                <a:latin typeface="Arial" pitchFamily="34" charset="0"/>
                <a:cs typeface="Arial" pitchFamily="34" charset="0"/>
              </a:rPr>
              <a:t>đẳng</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Tự</a:t>
            </a:r>
            <a:r>
              <a:rPr lang="en-US" sz="2000" dirty="0">
                <a:latin typeface="Arial" pitchFamily="34" charset="0"/>
                <a:cs typeface="Arial" pitchFamily="34" charset="0"/>
              </a:rPr>
              <a:t> </a:t>
            </a:r>
            <a:r>
              <a:rPr lang="en-US" sz="2000" dirty="0" err="1">
                <a:latin typeface="Arial" pitchFamily="34" charset="0"/>
                <a:cs typeface="Arial" pitchFamily="34" charset="0"/>
              </a:rPr>
              <a:t>Trọng</a:t>
            </a:r>
            <a:r>
              <a:rPr lang="en-US" sz="2000" dirty="0">
                <a:latin typeface="Arial" pitchFamily="34" charset="0"/>
                <a:cs typeface="Arial" pitchFamily="34" charset="0"/>
              </a:rPr>
              <a:t> </a:t>
            </a:r>
            <a:r>
              <a:rPr lang="en-US" sz="2000" dirty="0" smtClean="0">
                <a:latin typeface="Arial" pitchFamily="34" charset="0"/>
                <a:cs typeface="Arial" pitchFamily="34" charset="0"/>
              </a:rPr>
              <a:t>TP.HCM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trương</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đội</a:t>
            </a:r>
            <a:r>
              <a:rPr lang="en-US" sz="2000" dirty="0">
                <a:latin typeface="Arial" pitchFamily="34" charset="0"/>
                <a:cs typeface="Arial" pitchFamily="34" charset="0"/>
              </a:rPr>
              <a:t> </a:t>
            </a:r>
            <a:r>
              <a:rPr lang="en-US" sz="2000" dirty="0" err="1">
                <a:latin typeface="Arial" pitchFamily="34" charset="0"/>
                <a:cs typeface="Arial" pitchFamily="34" charset="0"/>
              </a:rPr>
              <a:t>ngũ</a:t>
            </a:r>
            <a:r>
              <a:rPr lang="en-US" sz="2000" dirty="0">
                <a:latin typeface="Arial" pitchFamily="34" charset="0"/>
                <a:cs typeface="Arial" pitchFamily="34" charset="0"/>
              </a:rPr>
              <a:t> CB-GV-NV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trách</a:t>
            </a:r>
            <a:r>
              <a:rPr lang="en-US" sz="2000" dirty="0">
                <a:latin typeface="Arial" pitchFamily="34" charset="0"/>
                <a:cs typeface="Arial" pitchFamily="34" charset="0"/>
              </a:rPr>
              <a:t>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nhiệt</a:t>
            </a:r>
            <a:r>
              <a:rPr lang="en-US" sz="2000" dirty="0">
                <a:latin typeface="Arial" pitchFamily="34" charset="0"/>
                <a:cs typeface="Arial" pitchFamily="34" charset="0"/>
              </a:rPr>
              <a:t> </a:t>
            </a:r>
            <a:r>
              <a:rPr lang="en-US" sz="2000" dirty="0" err="1">
                <a:latin typeface="Arial" pitchFamily="34" charset="0"/>
                <a:cs typeface="Arial" pitchFamily="34" charset="0"/>
              </a:rPr>
              <a:t>tình</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trên</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mặt</a:t>
            </a:r>
            <a:r>
              <a:rPr lang="en-US" sz="2000" dirty="0">
                <a:latin typeface="Arial" pitchFamily="34" charset="0"/>
                <a:cs typeface="Arial" pitchFamily="34" charset="0"/>
              </a:rPr>
              <a:t>: </a:t>
            </a:r>
            <a:r>
              <a:rPr lang="en-US" sz="2000" dirty="0" err="1">
                <a:latin typeface="Arial" pitchFamily="34" charset="0"/>
                <a:cs typeface="Arial" pitchFamily="34" charset="0"/>
              </a:rPr>
              <a:t>đạo</a:t>
            </a:r>
            <a:r>
              <a:rPr lang="en-US" sz="2000" dirty="0">
                <a:latin typeface="Arial" pitchFamily="34" charset="0"/>
                <a:cs typeface="Arial" pitchFamily="34" charset="0"/>
              </a:rPr>
              <a:t> </a:t>
            </a:r>
            <a:r>
              <a:rPr lang="en-US" sz="2000" dirty="0" err="1">
                <a:latin typeface="Arial" pitchFamily="34" charset="0"/>
                <a:cs typeface="Arial" pitchFamily="34" charset="0"/>
              </a:rPr>
              <a:t>đức</a:t>
            </a:r>
            <a:r>
              <a:rPr lang="en-US" sz="2000" dirty="0">
                <a:latin typeface="Arial" pitchFamily="34" charset="0"/>
                <a:cs typeface="Arial" pitchFamily="34" charset="0"/>
              </a:rPr>
              <a:t> </a:t>
            </a:r>
            <a:r>
              <a:rPr lang="en-US" sz="2000" dirty="0" err="1">
                <a:latin typeface="Arial" pitchFamily="34" charset="0"/>
                <a:cs typeface="Arial" pitchFamily="34" charset="0"/>
              </a:rPr>
              <a:t>nghề</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chuyên</a:t>
            </a:r>
            <a:r>
              <a:rPr lang="en-US" sz="2000" dirty="0">
                <a:latin typeface="Arial" pitchFamily="34" charset="0"/>
                <a:cs typeface="Arial" pitchFamily="34" charset="0"/>
              </a:rPr>
              <a:t> </a:t>
            </a:r>
            <a:r>
              <a:rPr lang="en-US" sz="2000" dirty="0" err="1">
                <a:latin typeface="Arial" pitchFamily="34" charset="0"/>
                <a:cs typeface="Arial" pitchFamily="34" charset="0"/>
              </a:rPr>
              <a:t>môn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phương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pháp</a:t>
            </a:r>
            <a:r>
              <a:rPr lang="en-US" sz="2000" dirty="0" smtClean="0">
                <a:latin typeface="Arial" pitchFamily="34" charset="0"/>
                <a:cs typeface="Arial" pitchFamily="34" charset="0"/>
              </a:rPr>
              <a:t> GD </a:t>
            </a:r>
            <a:r>
              <a:rPr lang="en-US" sz="2000" dirty="0" err="1" smtClean="0">
                <a:latin typeface="Arial" pitchFamily="34" charset="0"/>
                <a:cs typeface="Arial" pitchFamily="34" charset="0"/>
              </a:rPr>
              <a:t>và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năng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lực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quản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lý</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a:p>
            <a:pPr marL="285750" lvl="0" indent="-285750" algn="just">
              <a:spcBef>
                <a:spcPts val="1200"/>
              </a:spcBef>
              <a:buFont typeface="Wingdings" pitchFamily="2" charset="2"/>
              <a:buChar char="§"/>
            </a:pP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chú</a:t>
            </a:r>
            <a:r>
              <a:rPr lang="en-US" sz="2000" dirty="0">
                <a:latin typeface="Arial" pitchFamily="34" charset="0"/>
                <a:cs typeface="Arial" pitchFamily="34" charset="0"/>
              </a:rPr>
              <a:t> </a:t>
            </a:r>
            <a:r>
              <a:rPr lang="en-US" sz="2000" dirty="0" err="1">
                <a:latin typeface="Arial" pitchFamily="34" charset="0"/>
                <a:cs typeface="Arial" pitchFamily="34" charset="0"/>
              </a:rPr>
              <a:t>trọng</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hoạch</a:t>
            </a:r>
            <a:r>
              <a:rPr lang="en-US" sz="2000" dirty="0">
                <a:latin typeface="Arial" pitchFamily="34" charset="0"/>
                <a:cs typeface="Arial" pitchFamily="34" charset="0"/>
              </a:rPr>
              <a:t>, </a:t>
            </a:r>
            <a:r>
              <a:rPr lang="en-US" sz="2000" dirty="0" err="1">
                <a:latin typeface="Arial" pitchFamily="34" charset="0"/>
                <a:cs typeface="Arial" pitchFamily="34" charset="0"/>
              </a:rPr>
              <a:t>luân</a:t>
            </a:r>
            <a:r>
              <a:rPr lang="en-US" sz="2000" dirty="0">
                <a:latin typeface="Arial" pitchFamily="34" charset="0"/>
                <a:cs typeface="Arial" pitchFamily="34" charset="0"/>
              </a:rPr>
              <a:t> </a:t>
            </a:r>
            <a:r>
              <a:rPr lang="en-US" sz="2000" dirty="0" err="1">
                <a:latin typeface="Arial" pitchFamily="34" charset="0"/>
                <a:cs typeface="Arial" pitchFamily="34" charset="0"/>
              </a:rPr>
              <a:t>chuyển</a:t>
            </a:r>
            <a:r>
              <a:rPr lang="en-US" sz="2000" dirty="0">
                <a:latin typeface="Arial" pitchFamily="34" charset="0"/>
                <a:cs typeface="Arial" pitchFamily="34" charset="0"/>
              </a:rPr>
              <a:t>, </a:t>
            </a:r>
            <a:r>
              <a:rPr lang="en-US" sz="2000" dirty="0" err="1">
                <a:latin typeface="Arial" pitchFamily="34" charset="0"/>
                <a:cs typeface="Arial" pitchFamily="34" charset="0"/>
              </a:rPr>
              <a:t>đề</a:t>
            </a:r>
            <a:r>
              <a:rPr lang="en-US" sz="2000" dirty="0">
                <a:latin typeface="Arial" pitchFamily="34" charset="0"/>
                <a:cs typeface="Arial" pitchFamily="34" charset="0"/>
              </a:rPr>
              <a:t> </a:t>
            </a:r>
            <a:r>
              <a:rPr lang="en-US" sz="2000" dirty="0" err="1">
                <a:latin typeface="Arial" pitchFamily="34" charset="0"/>
                <a:cs typeface="Arial" pitchFamily="34" charset="0"/>
              </a:rPr>
              <a:t>bạt</a:t>
            </a:r>
            <a:r>
              <a:rPr lang="en-US" sz="2000" dirty="0">
                <a:latin typeface="Arial" pitchFamily="34" charset="0"/>
                <a:cs typeface="Arial" pitchFamily="34" charset="0"/>
              </a:rPr>
              <a:t>, </a:t>
            </a:r>
            <a:r>
              <a:rPr lang="en-US" sz="2000" dirty="0" err="1">
                <a:latin typeface="Arial" pitchFamily="34" charset="0"/>
                <a:cs typeface="Arial" pitchFamily="34" charset="0"/>
              </a:rPr>
              <a:t>cán</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trực</a:t>
            </a:r>
            <a:r>
              <a:rPr lang="en-US" sz="2000" dirty="0">
                <a:latin typeface="Arial" pitchFamily="34" charset="0"/>
                <a:cs typeface="Arial" pitchFamily="34" charset="0"/>
              </a:rPr>
              <a:t> </a:t>
            </a:r>
            <a:r>
              <a:rPr lang="en-US" sz="2000" dirty="0" err="1">
                <a:latin typeface="Arial" pitchFamily="34" charset="0"/>
                <a:cs typeface="Arial" pitchFamily="34" charset="0"/>
              </a:rPr>
              <a:t>thuộc</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đảm</a:t>
            </a:r>
            <a:r>
              <a:rPr lang="en-US" sz="2000" dirty="0">
                <a:latin typeface="Arial" pitchFamily="34" charset="0"/>
                <a:cs typeface="Arial" pitchFamily="34" charset="0"/>
              </a:rPr>
              <a:t> </a:t>
            </a:r>
            <a:r>
              <a:rPr lang="en-US" sz="2000" dirty="0" err="1">
                <a:latin typeface="Arial" pitchFamily="34" charset="0"/>
                <a:cs typeface="Arial" pitchFamily="34" charset="0"/>
              </a:rPr>
              <a:t>bảo</a:t>
            </a:r>
            <a:r>
              <a:rPr lang="en-US" sz="2000" dirty="0">
                <a:latin typeface="Arial" pitchFamily="34" charset="0"/>
                <a:cs typeface="Arial" pitchFamily="34" charset="0"/>
              </a:rPr>
              <a:t> </a:t>
            </a:r>
            <a:r>
              <a:rPr lang="en-US" sz="2000" dirty="0" err="1">
                <a:latin typeface="Arial" pitchFamily="34" charset="0"/>
                <a:cs typeface="Arial" pitchFamily="34" charset="0"/>
              </a:rPr>
              <a:t>nguyên</a:t>
            </a:r>
            <a:r>
              <a:rPr lang="en-US" sz="2000" dirty="0">
                <a:latin typeface="Arial" pitchFamily="34" charset="0"/>
                <a:cs typeface="Arial" pitchFamily="34" charset="0"/>
              </a:rPr>
              <a:t> </a:t>
            </a:r>
            <a:r>
              <a:rPr lang="en-US" sz="2000" dirty="0" err="1">
                <a:latin typeface="Arial" pitchFamily="34" charset="0"/>
                <a:cs typeface="Arial" pitchFamily="34" charset="0"/>
              </a:rPr>
              <a:t>tắc</a:t>
            </a:r>
            <a:r>
              <a:rPr lang="en-US" sz="2000" dirty="0">
                <a:latin typeface="Arial" pitchFamily="34" charset="0"/>
                <a:cs typeface="Arial" pitchFamily="34" charset="0"/>
              </a:rPr>
              <a:t> </a:t>
            </a:r>
            <a:r>
              <a:rPr lang="en-US" sz="2000" dirty="0" err="1">
                <a:latin typeface="Arial" pitchFamily="34" charset="0"/>
                <a:cs typeface="Arial" pitchFamily="34" charset="0"/>
              </a:rPr>
              <a:t>dân</a:t>
            </a:r>
            <a:r>
              <a:rPr lang="en-US" sz="2000" dirty="0">
                <a:latin typeface="Arial" pitchFamily="34" charset="0"/>
                <a:cs typeface="Arial" pitchFamily="34" charset="0"/>
              </a:rPr>
              <a:t>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khai</a:t>
            </a:r>
            <a:r>
              <a:rPr lang="en-US" sz="2000" dirty="0">
                <a:latin typeface="Arial" pitchFamily="34" charset="0"/>
                <a:cs typeface="Arial" pitchFamily="34" charset="0"/>
              </a:rPr>
              <a:t>, </a:t>
            </a:r>
            <a:r>
              <a:rPr lang="en-US" sz="2000" dirty="0" err="1">
                <a:latin typeface="Arial" pitchFamily="34" charset="0"/>
                <a:cs typeface="Arial" pitchFamily="34" charset="0"/>
              </a:rPr>
              <a:t>đúng</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điều</a:t>
            </a:r>
            <a:r>
              <a:rPr lang="en-US" sz="2000" dirty="0">
                <a:latin typeface="Arial" pitchFamily="34" charset="0"/>
                <a:cs typeface="Arial" pitchFamily="34" charset="0"/>
              </a:rPr>
              <a:t> </a:t>
            </a:r>
            <a:r>
              <a:rPr lang="en-US" sz="2000" dirty="0" err="1">
                <a:latin typeface="Arial" pitchFamily="34" charset="0"/>
                <a:cs typeface="Arial" pitchFamily="34" charset="0"/>
              </a:rPr>
              <a:t>kiện</a:t>
            </a:r>
            <a:r>
              <a:rPr lang="en-US" sz="2000" dirty="0">
                <a:latin typeface="Arial" pitchFamily="34" charset="0"/>
                <a:cs typeface="Arial" pitchFamily="34" charset="0"/>
              </a:rPr>
              <a:t> </a:t>
            </a:r>
            <a:r>
              <a:rPr lang="en-US" sz="2000" dirty="0" err="1">
                <a:latin typeface="Arial" pitchFamily="34" charset="0"/>
                <a:cs typeface="Arial" pitchFamily="34" charset="0"/>
              </a:rPr>
              <a:t>để</a:t>
            </a:r>
            <a:r>
              <a:rPr lang="en-US" sz="2000" dirty="0">
                <a:latin typeface="Arial" pitchFamily="34" charset="0"/>
                <a:cs typeface="Arial" pitchFamily="34" charset="0"/>
              </a:rPr>
              <a:t> </a:t>
            </a:r>
            <a:r>
              <a:rPr lang="en-US" sz="2000" dirty="0" err="1">
                <a:latin typeface="Arial" pitchFamily="34" charset="0"/>
                <a:cs typeface="Arial" pitchFamily="34" charset="0"/>
              </a:rPr>
              <a:t>cá</a:t>
            </a:r>
            <a:r>
              <a:rPr lang="en-US" sz="2000" dirty="0">
                <a:latin typeface="Arial" pitchFamily="34" charset="0"/>
                <a:cs typeface="Arial" pitchFamily="34" charset="0"/>
              </a:rPr>
              <a:t> </a:t>
            </a:r>
            <a:r>
              <a:rPr lang="en-US" sz="2000" dirty="0" err="1">
                <a:latin typeface="Arial" pitchFamily="34" charset="0"/>
                <a:cs typeface="Arial" pitchFamily="34" charset="0"/>
              </a:rPr>
              <a:t>nhân</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phát</a:t>
            </a:r>
            <a:r>
              <a:rPr lang="en-US" sz="2000" dirty="0">
                <a:latin typeface="Arial" pitchFamily="34" charset="0"/>
                <a:cs typeface="Arial" pitchFamily="34" charset="0"/>
              </a:rPr>
              <a:t> </a:t>
            </a:r>
            <a:r>
              <a:rPr lang="en-US" sz="2000" dirty="0" err="1">
                <a:latin typeface="Arial" pitchFamily="34" charset="0"/>
                <a:cs typeface="Arial" pitchFamily="34" charset="0"/>
              </a:rPr>
              <a:t>huy</a:t>
            </a:r>
            <a:r>
              <a:rPr lang="en-US" sz="2000" dirty="0">
                <a:latin typeface="Arial" pitchFamily="34" charset="0"/>
                <a:cs typeface="Arial" pitchFamily="34" charset="0"/>
              </a:rPr>
              <a:t> </a:t>
            </a:r>
            <a:r>
              <a:rPr lang="en-US" sz="2000" dirty="0" err="1">
                <a:latin typeface="Arial" pitchFamily="34" charset="0"/>
                <a:cs typeface="Arial" pitchFamily="34" charset="0"/>
              </a:rPr>
              <a:t>cao</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sở</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mình</a:t>
            </a:r>
            <a:r>
              <a:rPr lang="en-US" sz="2000" dirty="0">
                <a:latin typeface="Arial" pitchFamily="34" charset="0"/>
                <a:cs typeface="Arial" pitchFamily="34" charset="0"/>
              </a:rPr>
              <a:t> </a:t>
            </a:r>
            <a:r>
              <a:rPr lang="en-US" sz="2000" dirty="0" err="1">
                <a:latin typeface="Arial" pitchFamily="34" charset="0"/>
                <a:cs typeface="Arial" pitchFamily="34" charset="0"/>
              </a:rPr>
              <a:t>nhằm</a:t>
            </a:r>
            <a:r>
              <a:rPr lang="en-US" sz="2000" dirty="0">
                <a:latin typeface="Arial" pitchFamily="34" charset="0"/>
                <a:cs typeface="Arial" pitchFamily="34" charset="0"/>
              </a:rPr>
              <a:t> </a:t>
            </a:r>
            <a:r>
              <a:rPr lang="en-US" sz="2000" dirty="0" err="1">
                <a:latin typeface="Arial" pitchFamily="34" charset="0"/>
                <a:cs typeface="Arial" pitchFamily="34" charset="0"/>
              </a:rPr>
              <a:t>đáp</a:t>
            </a:r>
            <a:r>
              <a:rPr lang="en-US" sz="2000" dirty="0">
                <a:latin typeface="Arial" pitchFamily="34" charset="0"/>
                <a:cs typeface="Arial" pitchFamily="34" charset="0"/>
              </a:rPr>
              <a:t> </a:t>
            </a:r>
            <a:r>
              <a:rPr lang="en-US" sz="2000" dirty="0" err="1">
                <a:latin typeface="Arial" pitchFamily="34" charset="0"/>
                <a:cs typeface="Arial" pitchFamily="34" charset="0"/>
              </a:rPr>
              <a:t>ứng</a:t>
            </a:r>
            <a:r>
              <a:rPr lang="en-US" sz="2000" dirty="0">
                <a:latin typeface="Arial" pitchFamily="34" charset="0"/>
                <a:cs typeface="Arial" pitchFamily="34" charset="0"/>
              </a:rPr>
              <a:t> </a:t>
            </a:r>
            <a:r>
              <a:rPr lang="en-US" sz="2000" dirty="0" err="1">
                <a:latin typeface="Arial" pitchFamily="34" charset="0"/>
                <a:cs typeface="Arial" pitchFamily="34" charset="0"/>
              </a:rPr>
              <a:t>yêu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vụ</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giao</a:t>
            </a:r>
            <a:r>
              <a:rPr lang="en-US" sz="2000" dirty="0">
                <a:latin typeface="Arial" pitchFamily="34" charset="0"/>
                <a:cs typeface="Arial" pitchFamily="34" charset="0"/>
              </a:rPr>
              <a:t>. </a:t>
            </a:r>
          </a:p>
          <a:p>
            <a:pPr marL="285750" lvl="0" indent="-285750" algn="just">
              <a:spcBef>
                <a:spcPts val="1200"/>
              </a:spcBef>
              <a:buFont typeface="Wingdings" pitchFamily="2" charset="2"/>
              <a:buChar char="§"/>
            </a:pP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chính</a:t>
            </a:r>
            <a:r>
              <a:rPr lang="en-US" sz="2000" dirty="0">
                <a:latin typeface="Arial" pitchFamily="34" charset="0"/>
                <a:cs typeface="Arial" pitchFamily="34" charset="0"/>
              </a:rPr>
              <a:t> </a:t>
            </a:r>
            <a:r>
              <a:rPr lang="en-US" sz="2000" dirty="0" err="1">
                <a:latin typeface="Arial" pitchFamily="34" charset="0"/>
                <a:cs typeface="Arial" pitchFamily="34" charset="0"/>
              </a:rPr>
              <a:t>sách</a:t>
            </a:r>
            <a:r>
              <a:rPr lang="en-US" sz="2000" dirty="0">
                <a:latin typeface="Arial" pitchFamily="34" charset="0"/>
                <a:cs typeface="Arial" pitchFamily="34" charset="0"/>
              </a:rPr>
              <a:t> </a:t>
            </a:r>
            <a:r>
              <a:rPr lang="en-US" sz="2000" dirty="0" err="1">
                <a:latin typeface="Arial" pitchFamily="34" charset="0"/>
                <a:cs typeface="Arial" pitchFamily="34" charset="0"/>
              </a:rPr>
              <a:t>rõ</a:t>
            </a:r>
            <a:r>
              <a:rPr lang="en-US" sz="2000" dirty="0">
                <a:latin typeface="Arial" pitchFamily="34" charset="0"/>
                <a:cs typeface="Arial" pitchFamily="34" charset="0"/>
              </a:rPr>
              <a:t> </a:t>
            </a:r>
            <a:r>
              <a:rPr lang="en-US" sz="2000" dirty="0" err="1">
                <a:latin typeface="Arial" pitchFamily="34" charset="0"/>
                <a:cs typeface="Arial" pitchFamily="34" charset="0"/>
              </a:rPr>
              <a:t>ràng</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quán</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hỗ</a:t>
            </a:r>
            <a:r>
              <a:rPr lang="en-US" sz="2000" dirty="0">
                <a:latin typeface="Arial" pitchFamily="34" charset="0"/>
                <a:cs typeface="Arial" pitchFamily="34" charset="0"/>
              </a:rPr>
              <a:t> </a:t>
            </a:r>
            <a:r>
              <a:rPr lang="en-US" sz="2000" dirty="0" err="1">
                <a:latin typeface="Arial" pitchFamily="34" charset="0"/>
                <a:cs typeface="Arial" pitchFamily="34" charset="0"/>
              </a:rPr>
              <a:t>trợ</a:t>
            </a:r>
            <a:r>
              <a:rPr lang="en-US" sz="2000" dirty="0">
                <a:latin typeface="Arial" pitchFamily="34" charset="0"/>
                <a:cs typeface="Arial" pitchFamily="34" charset="0"/>
              </a:rPr>
              <a:t> </a:t>
            </a:r>
            <a:r>
              <a:rPr lang="en-US" sz="2000" dirty="0" err="1">
                <a:latin typeface="Arial" pitchFamily="34" charset="0"/>
                <a:cs typeface="Arial" pitchFamily="34" charset="0"/>
              </a:rPr>
              <a:t>kinh</a:t>
            </a:r>
            <a:r>
              <a:rPr lang="en-US" sz="2000" dirty="0">
                <a:latin typeface="Arial" pitchFamily="34" charset="0"/>
                <a:cs typeface="Arial" pitchFamily="34" charset="0"/>
              </a:rPr>
              <a:t> </a:t>
            </a:r>
            <a:r>
              <a:rPr lang="en-US" sz="2000" dirty="0" err="1">
                <a:latin typeface="Arial" pitchFamily="34" charset="0"/>
                <a:cs typeface="Arial" pitchFamily="34" charset="0"/>
              </a:rPr>
              <a:t>phí</a:t>
            </a:r>
            <a:r>
              <a:rPr lang="en-US" sz="2000" dirty="0">
                <a:latin typeface="Arial" pitchFamily="34" charset="0"/>
                <a:cs typeface="Arial" pitchFamily="34" charset="0"/>
              </a:rPr>
              <a:t>, </a:t>
            </a:r>
            <a:r>
              <a:rPr lang="en-US" sz="2000" dirty="0" err="1">
                <a:latin typeface="Arial" pitchFamily="34" charset="0"/>
                <a:cs typeface="Arial" pitchFamily="34" charset="0"/>
              </a:rPr>
              <a:t>hỗ</a:t>
            </a:r>
            <a:r>
              <a:rPr lang="en-US" sz="2000" dirty="0">
                <a:latin typeface="Arial" pitchFamily="34" charset="0"/>
                <a:cs typeface="Arial" pitchFamily="34" charset="0"/>
              </a:rPr>
              <a:t> </a:t>
            </a:r>
            <a:r>
              <a:rPr lang="en-US" sz="2000" dirty="0" err="1">
                <a:latin typeface="Arial" pitchFamily="34" charset="0"/>
                <a:cs typeface="Arial" pitchFamily="34" charset="0"/>
              </a:rPr>
              <a:t>trợ</a:t>
            </a:r>
            <a:r>
              <a:rPr lang="en-US" sz="2000" dirty="0">
                <a:latin typeface="Arial" pitchFamily="34" charset="0"/>
                <a:cs typeface="Arial" pitchFamily="34" charset="0"/>
              </a:rPr>
              <a:t> </a:t>
            </a:r>
            <a:r>
              <a:rPr lang="en-US" sz="2000" dirty="0" err="1">
                <a:latin typeface="Arial" pitchFamily="34" charset="0"/>
                <a:cs typeface="Arial" pitchFamily="34" charset="0"/>
              </a:rPr>
              <a:t>thời</a:t>
            </a:r>
            <a:r>
              <a:rPr lang="en-US" sz="2000" dirty="0">
                <a:latin typeface="Arial" pitchFamily="34" charset="0"/>
                <a:cs typeface="Arial" pitchFamily="34" charset="0"/>
              </a:rPr>
              <a:t> </a:t>
            </a:r>
            <a:r>
              <a:rPr lang="en-US" sz="2000" dirty="0" err="1">
                <a:latin typeface="Arial" pitchFamily="34" charset="0"/>
                <a:cs typeface="Arial" pitchFamily="34" charset="0"/>
              </a:rPr>
              <a:t>gian</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đội</a:t>
            </a:r>
            <a:r>
              <a:rPr lang="en-US" sz="2000" dirty="0">
                <a:latin typeface="Arial" pitchFamily="34" charset="0"/>
                <a:cs typeface="Arial" pitchFamily="34" charset="0"/>
              </a:rPr>
              <a:t> </a:t>
            </a:r>
            <a:r>
              <a:rPr lang="en-US" sz="2000" dirty="0" err="1">
                <a:latin typeface="Arial" pitchFamily="34" charset="0"/>
                <a:cs typeface="Arial" pitchFamily="34" charset="0"/>
              </a:rPr>
              <a:t>ngũ</a:t>
            </a:r>
            <a:r>
              <a:rPr lang="en-US" sz="2000" dirty="0">
                <a:latin typeface="Arial" pitchFamily="34" charset="0"/>
                <a:cs typeface="Arial" pitchFamily="34" charset="0"/>
              </a:rPr>
              <a:t> CB-GV-NV </a:t>
            </a:r>
            <a:r>
              <a:rPr lang="en-US" sz="2000" dirty="0" err="1">
                <a:latin typeface="Arial" pitchFamily="34" charset="0"/>
                <a:cs typeface="Arial" pitchFamily="34" charset="0"/>
              </a:rPr>
              <a:t>tham</a:t>
            </a:r>
            <a:r>
              <a:rPr lang="en-US" sz="2000" dirty="0">
                <a:latin typeface="Arial" pitchFamily="34" charset="0"/>
                <a:cs typeface="Arial" pitchFamily="34" charset="0"/>
              </a:rPr>
              <a:t> </a:t>
            </a:r>
            <a:r>
              <a:rPr lang="en-US" sz="2000" dirty="0" err="1">
                <a:latin typeface="Arial" pitchFamily="34" charset="0"/>
                <a:cs typeface="Arial" pitchFamily="34" charset="0"/>
              </a:rPr>
              <a:t>gia</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lớp</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tập</a:t>
            </a:r>
            <a:r>
              <a:rPr lang="en-US" sz="2000" dirty="0">
                <a:latin typeface="Arial" pitchFamily="34" charset="0"/>
                <a:cs typeface="Arial" pitchFamily="34" charset="0"/>
              </a:rPr>
              <a:t>, </a:t>
            </a:r>
            <a:r>
              <a:rPr lang="en-US" sz="2000" dirty="0" err="1">
                <a:latin typeface="Arial" pitchFamily="34" charset="0"/>
                <a:cs typeface="Arial" pitchFamily="34" charset="0"/>
              </a:rPr>
              <a:t>bồi</a:t>
            </a:r>
            <a:r>
              <a:rPr lang="en-US" sz="2000" dirty="0">
                <a:latin typeface="Arial" pitchFamily="34" charset="0"/>
                <a:cs typeface="Arial" pitchFamily="34" charset="0"/>
              </a:rPr>
              <a:t> </a:t>
            </a:r>
            <a:r>
              <a:rPr lang="en-US" sz="2000" dirty="0" err="1">
                <a:latin typeface="Arial" pitchFamily="34" charset="0"/>
                <a:cs typeface="Arial" pitchFamily="34" charset="0"/>
              </a:rPr>
              <a:t>dưỡng</a:t>
            </a:r>
            <a:r>
              <a:rPr lang="en-US" sz="2000" dirty="0">
                <a:latin typeface="Arial" pitchFamily="34" charset="0"/>
                <a:cs typeface="Arial" pitchFamily="34" charset="0"/>
              </a:rPr>
              <a:t>, </a:t>
            </a:r>
            <a:r>
              <a:rPr lang="en-US" sz="2000" dirty="0" err="1">
                <a:latin typeface="Arial" pitchFamily="34" charset="0"/>
                <a:cs typeface="Arial" pitchFamily="34" charset="0"/>
              </a:rPr>
              <a:t>nâng</a:t>
            </a:r>
            <a:r>
              <a:rPr lang="en-US" sz="2000" dirty="0">
                <a:latin typeface="Arial" pitchFamily="34" charset="0"/>
                <a:cs typeface="Arial" pitchFamily="34" charset="0"/>
              </a:rPr>
              <a:t> </a:t>
            </a:r>
            <a:r>
              <a:rPr lang="en-US" sz="2000" dirty="0" err="1">
                <a:latin typeface="Arial" pitchFamily="34" charset="0"/>
                <a:cs typeface="Arial" pitchFamily="34" charset="0"/>
              </a:rPr>
              <a:t>cao</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a:t>
            </a:r>
            <a:r>
              <a:rPr lang="en-US" sz="2000" dirty="0" err="1">
                <a:latin typeface="Arial" pitchFamily="34" charset="0"/>
                <a:cs typeface="Arial" pitchFamily="34" charset="0"/>
              </a:rPr>
              <a:t>chuyên</a:t>
            </a:r>
            <a:r>
              <a:rPr lang="en-US" sz="2000" dirty="0">
                <a:latin typeface="Arial" pitchFamily="34" charset="0"/>
                <a:cs typeface="Arial" pitchFamily="34" charset="0"/>
              </a:rPr>
              <a:t> </a:t>
            </a:r>
            <a:r>
              <a:rPr lang="en-US" sz="2000" dirty="0" err="1">
                <a:latin typeface="Arial" pitchFamily="34" charset="0"/>
                <a:cs typeface="Arial" pitchFamily="34" charset="0"/>
              </a:rPr>
              <a:t>môn</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smtClean="0">
                <a:latin typeface="Arial" pitchFamily="34" charset="0"/>
                <a:cs typeface="Arial" pitchFamily="34" charset="0"/>
              </a:rPr>
              <a:t>vụ</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38300126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0719"/>
            <a:ext cx="7924800" cy="209288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HIỆN </a:t>
            </a:r>
            <a:endParaRPr lang="en-US" sz="2400">
              <a:solidFill>
                <a:srgbClr val="FF0000"/>
              </a:solidFill>
              <a:latin typeface="Arial" pitchFamily="34" charset="0"/>
              <a:cs typeface="Arial" pitchFamily="34" charset="0"/>
            </a:endParaRPr>
          </a:p>
          <a:p>
            <a:pPr marL="457200" lvl="0" indent="-457200" algn="just">
              <a:spcBef>
                <a:spcPts val="600"/>
              </a:spcBef>
              <a:buAutoNum type="arabicPeriod"/>
            </a:pPr>
            <a:r>
              <a:rPr lang="pt-BR" sz="2400" b="1" smtClean="0">
                <a:solidFill>
                  <a:srgbClr val="FF0000"/>
                </a:solidFill>
                <a:latin typeface="Arial" pitchFamily="34" charset="0"/>
                <a:cs typeface="Arial" pitchFamily="34" charset="0"/>
              </a:rPr>
              <a:t>Xây </a:t>
            </a:r>
            <a:r>
              <a:rPr lang="pt-BR" sz="2400" b="1">
                <a:solidFill>
                  <a:srgbClr val="FF0000"/>
                </a:solidFill>
                <a:latin typeface="Arial" pitchFamily="34" charset="0"/>
                <a:cs typeface="Arial" pitchFamily="34" charset="0"/>
              </a:rPr>
              <a:t>dựng và phát triển đội ngũ cán bộ quản lý (CBQL) và giảng viên, giáo viên, nhân </a:t>
            </a:r>
            <a:r>
              <a:rPr lang="pt-BR" sz="2400" b="1" smtClean="0">
                <a:solidFill>
                  <a:srgbClr val="FF0000"/>
                </a:solidFill>
                <a:latin typeface="Arial" pitchFamily="34" charset="0"/>
                <a:cs typeface="Arial" pitchFamily="34" charset="0"/>
              </a:rPr>
              <a:t>viên. </a:t>
            </a:r>
            <a:endParaRPr lang="en-US" sz="2400" smtClean="0">
              <a:solidFill>
                <a:srgbClr val="FF0000"/>
              </a:solidFill>
              <a:latin typeface="Arial" pitchFamily="34" charset="0"/>
              <a:cs typeface="Arial" pitchFamily="34" charset="0"/>
            </a:endParaRPr>
          </a:p>
          <a:p>
            <a:pPr algn="just">
              <a:spcBef>
                <a:spcPts val="600"/>
              </a:spcBef>
            </a:pPr>
            <a:r>
              <a:rPr lang="en-US" sz="2400" b="1" smtClean="0">
                <a:latin typeface="Arial" pitchFamily="34" charset="0"/>
                <a:cs typeface="Arial" pitchFamily="34" charset="0"/>
              </a:rPr>
              <a:t>1.2. </a:t>
            </a:r>
            <a:r>
              <a:rPr lang="pt-BR" sz="2400" b="1">
                <a:latin typeface="Arial" pitchFamily="34" charset="0"/>
                <a:cs typeface="Arial" pitchFamily="34" charset="0"/>
              </a:rPr>
              <a:t>Công tác phát triển </a:t>
            </a:r>
            <a:r>
              <a:rPr lang="en-US" sz="2400" b="1">
                <a:latin typeface="Arial" pitchFamily="34" charset="0"/>
                <a:cs typeface="Arial" pitchFamily="34" charset="0"/>
              </a:rPr>
              <a:t>đội ngũ CBQL và giảng viên, giáo viên, nhân </a:t>
            </a:r>
            <a:r>
              <a:rPr lang="en-US" sz="2400" b="1" smtClean="0">
                <a:latin typeface="Arial" pitchFamily="34" charset="0"/>
                <a:cs typeface="Arial" pitchFamily="34" charset="0"/>
              </a:rPr>
              <a:t>viên:</a:t>
            </a:r>
            <a:endParaRPr lang="en-US" sz="2400" smtClean="0">
              <a:latin typeface="Arial" pitchFamily="34" charset="0"/>
              <a:cs typeface="Arial" pitchFamily="34" charset="0"/>
            </a:endParaRPr>
          </a:p>
        </p:txBody>
      </p:sp>
      <p:sp>
        <p:nvSpPr>
          <p:cNvPr id="2" name="Rectangle 1"/>
          <p:cNvSpPr/>
          <p:nvPr/>
        </p:nvSpPr>
        <p:spPr>
          <a:xfrm>
            <a:off x="1054100" y="2133600"/>
            <a:ext cx="7937500" cy="707886"/>
          </a:xfrm>
          <a:prstGeom prst="rect">
            <a:avLst/>
          </a:prstGeom>
        </p:spPr>
        <p:txBody>
          <a:bodyPr wrap="square">
            <a:spAutoFit/>
          </a:bodyPr>
          <a:lstStyle/>
          <a:p>
            <a:pPr marL="342900" lvl="0" indent="-342900" algn="just">
              <a:buFont typeface="Wingdings" pitchFamily="2" charset="2"/>
              <a:buChar char="§"/>
            </a:pPr>
            <a:r>
              <a:rPr lang="en-US" sz="2000">
                <a:latin typeface="Arial" pitchFamily="34" charset="0"/>
                <a:cs typeface="Arial" pitchFamily="34" charset="0"/>
              </a:rPr>
              <a:t>Nhà trường thường xuyên cử CB-GV-NV tham gia các lớp bồi dưỡng, tập huấn ngắn hạn theo kế hoạch của Sở, </a:t>
            </a:r>
            <a:r>
              <a:rPr lang="en-US" sz="2000" smtClean="0">
                <a:latin typeface="Arial" pitchFamily="34" charset="0"/>
                <a:cs typeface="Arial" pitchFamily="34" charset="0"/>
              </a:rPr>
              <a:t>Ngành</a:t>
            </a:r>
            <a:endParaRPr lang="en-US" sz="2000">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35911010"/>
              </p:ext>
            </p:extLst>
          </p:nvPr>
        </p:nvGraphicFramePr>
        <p:xfrm>
          <a:off x="76200" y="2956560"/>
          <a:ext cx="8991600" cy="3825240"/>
        </p:xfrm>
        <a:graphic>
          <a:graphicData uri="http://schemas.openxmlformats.org/drawingml/2006/table">
            <a:tbl>
              <a:tblPr firstRow="1" firstCol="1" lastRow="1" lastCol="1" bandRow="1" bandCol="1">
                <a:tableStyleId>{1FECB4D8-DB02-4DC6-A0A2-4F2EBAE1DC90}</a:tableStyleId>
              </a:tblPr>
              <a:tblGrid>
                <a:gridCol w="574073"/>
                <a:gridCol w="6741127"/>
                <a:gridCol w="1676400"/>
              </a:tblGrid>
              <a:tr h="952163">
                <a:tc>
                  <a:txBody>
                    <a:bodyPr/>
                    <a:lstStyle/>
                    <a:p>
                      <a:pPr marL="0" marR="0" algn="ctr">
                        <a:spcBef>
                          <a:spcPts val="0"/>
                        </a:spcBef>
                        <a:spcAft>
                          <a:spcPts val="600"/>
                        </a:spcAft>
                      </a:pPr>
                      <a:r>
                        <a:rPr lang="en-US" sz="2000">
                          <a:effectLst/>
                          <a:latin typeface="Arial" pitchFamily="34" charset="0"/>
                          <a:cs typeface="Arial" pitchFamily="34" charset="0"/>
                        </a:rPr>
                        <a:t>TT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Nội dung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Từ 9/2017 đến</a:t>
                      </a:r>
                    </a:p>
                    <a:p>
                      <a:pPr marL="0" marR="0" algn="ctr">
                        <a:spcBef>
                          <a:spcPts val="0"/>
                        </a:spcBef>
                        <a:spcAft>
                          <a:spcPts val="600"/>
                        </a:spcAft>
                        <a:tabLst>
                          <a:tab pos="356235" algn="l"/>
                        </a:tabLst>
                      </a:pPr>
                      <a:r>
                        <a:rPr lang="en-US" sz="2000" smtClean="0">
                          <a:effectLst/>
                          <a:latin typeface="Arial" pitchFamily="34" charset="0"/>
                          <a:cs typeface="Arial" pitchFamily="34" charset="0"/>
                        </a:rPr>
                        <a:t>31/8/2018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6050">
                <a:tc>
                  <a:txBody>
                    <a:bodyPr/>
                    <a:lstStyle/>
                    <a:p>
                      <a:pPr marL="0" marR="0" lvl="0" indent="0" algn="ctr">
                        <a:spcBef>
                          <a:spcPts val="0"/>
                        </a:spcBef>
                        <a:spcAft>
                          <a:spcPts val="600"/>
                        </a:spcAft>
                        <a:buFont typeface="+mj-lt"/>
                        <a:buNone/>
                      </a:pPr>
                      <a:r>
                        <a:rPr lang="en-US" sz="2000" smtClean="0">
                          <a:effectLst/>
                          <a:latin typeface="Arial" pitchFamily="34" charset="0"/>
                          <a:ea typeface="Times New Roman"/>
                          <a:cs typeface="Arial" pitchFamily="34" charset="0"/>
                        </a:rPr>
                        <a:t>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a:effectLst/>
                          <a:latin typeface="Arial" pitchFamily="34" charset="0"/>
                          <a:cs typeface="Arial" pitchFamily="34" charset="0"/>
                        </a:rPr>
                        <a:t>Số CB-GV-NV đang học Nghiên cứu sinh</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10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4945">
                <a:tc>
                  <a:txBody>
                    <a:bodyPr/>
                    <a:lstStyle/>
                    <a:p>
                      <a:pPr marL="0" marR="0" lvl="0" indent="0" algn="ctr">
                        <a:spcBef>
                          <a:spcPts val="0"/>
                        </a:spcBef>
                        <a:spcAft>
                          <a:spcPts val="600"/>
                        </a:spcAft>
                        <a:buFont typeface="+mj-lt"/>
                        <a:buNone/>
                      </a:pPr>
                      <a:r>
                        <a:rPr lang="en-US" sz="2000" smtClean="0">
                          <a:effectLst/>
                          <a:latin typeface="Arial" pitchFamily="34" charset="0"/>
                          <a:ea typeface="Times New Roman"/>
                          <a:cs typeface="Arial" pitchFamily="34" charset="0"/>
                        </a:rPr>
                        <a:t>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a:effectLst/>
                          <a:latin typeface="Arial" pitchFamily="34" charset="0"/>
                          <a:cs typeface="Arial" pitchFamily="34" charset="0"/>
                        </a:rPr>
                        <a:t>Số CB-GV-NV đang học Cao học</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22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7485">
                <a:tc>
                  <a:txBody>
                    <a:bodyPr/>
                    <a:lstStyle/>
                    <a:p>
                      <a:pPr marL="0" marR="0" lvl="0" indent="0" algn="ctr">
                        <a:spcBef>
                          <a:spcPts val="0"/>
                        </a:spcBef>
                        <a:spcAft>
                          <a:spcPts val="600"/>
                        </a:spcAft>
                        <a:buFont typeface="+mj-lt"/>
                        <a:buNone/>
                      </a:pPr>
                      <a:r>
                        <a:rPr lang="en-US" sz="2000" smtClean="0">
                          <a:effectLst/>
                          <a:latin typeface="Arial" pitchFamily="34" charset="0"/>
                          <a:ea typeface="Times New Roman"/>
                          <a:cs typeface="Arial" pitchFamily="34" charset="0"/>
                        </a:rPr>
                        <a:t>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a:effectLst/>
                          <a:latin typeface="Arial" pitchFamily="34" charset="0"/>
                          <a:cs typeface="Arial" pitchFamily="34" charset="0"/>
                        </a:rPr>
                        <a:t>Số CB-GV-NV đang học Trung cấp Lý luận Chính trị</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24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560">
                <a:tc>
                  <a:txBody>
                    <a:bodyPr/>
                    <a:lstStyle/>
                    <a:p>
                      <a:pPr marL="0" marR="0" lvl="0" indent="0" algn="ctr">
                        <a:spcBef>
                          <a:spcPts val="0"/>
                        </a:spcBef>
                        <a:spcAft>
                          <a:spcPts val="600"/>
                        </a:spcAft>
                        <a:buFont typeface="+mj-lt"/>
                        <a:buNone/>
                      </a:pPr>
                      <a:r>
                        <a:rPr lang="en-US" sz="2000" smtClean="0">
                          <a:effectLst/>
                          <a:latin typeface="Arial" pitchFamily="34" charset="0"/>
                          <a:ea typeface="Times New Roman"/>
                          <a:cs typeface="Arial" pitchFamily="34" charset="0"/>
                        </a:rPr>
                        <a:t>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a:effectLst/>
                          <a:latin typeface="Arial" pitchFamily="34" charset="0"/>
                          <a:cs typeface="Arial" pitchFamily="34" charset="0"/>
                        </a:rPr>
                        <a:t>Số lượt CB-GV-NV đi tập huấn, bồi dưỡng chuyên môn nghiệp vụ ở nước ngoài</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04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340">
                <a:tc>
                  <a:txBody>
                    <a:bodyPr/>
                    <a:lstStyle/>
                    <a:p>
                      <a:pPr marL="0" marR="0" lvl="0" indent="0" algn="ctr">
                        <a:spcBef>
                          <a:spcPts val="0"/>
                        </a:spcBef>
                        <a:spcAft>
                          <a:spcPts val="600"/>
                        </a:spcAft>
                        <a:buFont typeface="+mj-lt"/>
                        <a:buNone/>
                      </a:pPr>
                      <a:r>
                        <a:rPr lang="en-US" sz="2000" smtClean="0">
                          <a:effectLst/>
                          <a:latin typeface="Arial" pitchFamily="34" charset="0"/>
                          <a:ea typeface="Times New Roman"/>
                          <a:cs typeface="Arial" pitchFamily="34" charset="0"/>
                        </a:rPr>
                        <a:t>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a:effectLst/>
                          <a:latin typeface="Arial" pitchFamily="34" charset="0"/>
                          <a:cs typeface="Arial" pitchFamily="34" charset="0"/>
                        </a:rPr>
                        <a:t>Số lượt CB-GV-NV đi tập huấn, bồi dưỡng chuyên môn nghiệp vụ trong nước</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71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340">
                <a:tc>
                  <a:txBody>
                    <a:bodyPr/>
                    <a:lstStyle/>
                    <a:p>
                      <a:pPr marL="0" marR="0" lvl="0" indent="0" algn="ctr">
                        <a:spcBef>
                          <a:spcPts val="0"/>
                        </a:spcBef>
                        <a:spcAft>
                          <a:spcPts val="600"/>
                        </a:spcAft>
                        <a:buFont typeface="+mj-lt"/>
                        <a:buNone/>
                      </a:pPr>
                      <a:r>
                        <a:rPr lang="en-US" sz="2000" b="1" smtClean="0">
                          <a:effectLst/>
                          <a:latin typeface="Arial" pitchFamily="34" charset="0"/>
                          <a:ea typeface="Times New Roman"/>
                          <a:cs typeface="Arial" pitchFamily="34" charset="0"/>
                        </a:rPr>
                        <a:t>6</a:t>
                      </a:r>
                      <a:endParaRPr lang="en-US" sz="2000" b="1">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tabLst>
                          <a:tab pos="356235" algn="l"/>
                        </a:tabLst>
                      </a:pPr>
                      <a:r>
                        <a:rPr lang="en-US" sz="1800" b="0">
                          <a:effectLst/>
                          <a:latin typeface="Arial" pitchFamily="34" charset="0"/>
                          <a:cs typeface="Arial" pitchFamily="34" charset="0"/>
                        </a:rPr>
                        <a:t>Số lượt CB-GV-NV nhà trường đã lập danh sách cử đi tập huấn, bồi dưỡng chuyên môn nghiệp vụ trong và ngoài nước gửi Sở, Ban, </a:t>
                      </a:r>
                      <a:r>
                        <a:rPr lang="en-US" sz="1800" b="0" smtClean="0">
                          <a:effectLst/>
                          <a:latin typeface="Arial" pitchFamily="34" charset="0"/>
                          <a:cs typeface="Arial" pitchFamily="34" charset="0"/>
                        </a:rPr>
                        <a:t>Ngành</a:t>
                      </a:r>
                      <a:endParaRPr lang="en-US" sz="1800" b="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tabLst>
                          <a:tab pos="356235" algn="l"/>
                        </a:tabLst>
                      </a:pPr>
                      <a:r>
                        <a:rPr lang="en-US" sz="2000">
                          <a:effectLst/>
                          <a:latin typeface="Arial" pitchFamily="34" charset="0"/>
                          <a:cs typeface="Arial" pitchFamily="34" charset="0"/>
                        </a:rPr>
                        <a:t>185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28097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10514"/>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990600" y="1200090"/>
            <a:ext cx="7696200" cy="400110"/>
          </a:xfrm>
          <a:prstGeom prst="rect">
            <a:avLst/>
          </a:prstGeom>
        </p:spPr>
        <p:txBody>
          <a:bodyPr wrap="square">
            <a:spAutoFit/>
          </a:bodyPr>
          <a:lstStyle/>
          <a:p>
            <a:pPr algn="just"/>
            <a:r>
              <a:rPr lang="en-US" sz="2000" b="1">
                <a:latin typeface="Arial" pitchFamily="34" charset="0"/>
                <a:cs typeface="Arial" pitchFamily="34" charset="0"/>
              </a:rPr>
              <a:t>2.1. Công tác phát triển ngành nghề đào tạo:</a:t>
            </a:r>
            <a:endParaRPr lang="en-US" sz="2000">
              <a:latin typeface="Arial" pitchFamily="34" charset="0"/>
              <a:cs typeface="Arial" pitchFamily="34" charset="0"/>
            </a:endParaRPr>
          </a:p>
        </p:txBody>
      </p:sp>
      <p:sp>
        <p:nvSpPr>
          <p:cNvPr id="6" name="Rectangle 5"/>
          <p:cNvSpPr/>
          <p:nvPr/>
        </p:nvSpPr>
        <p:spPr>
          <a:xfrm>
            <a:off x="1028700" y="1935301"/>
            <a:ext cx="8001000" cy="3785652"/>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a:latin typeface="Arial" pitchFamily="34" charset="0"/>
                <a:cs typeface="Arial" pitchFamily="34" charset="0"/>
              </a:rPr>
              <a:t>Tháng</a:t>
            </a:r>
            <a:r>
              <a:rPr lang="en-US" sz="2000" dirty="0">
                <a:latin typeface="Arial" pitchFamily="34" charset="0"/>
                <a:cs typeface="Arial" pitchFamily="34" charset="0"/>
              </a:rPr>
              <a:t> 11/2017: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26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Cao </a:t>
            </a:r>
            <a:r>
              <a:rPr lang="en-US" sz="2000" dirty="0" err="1">
                <a:latin typeface="Arial" pitchFamily="34" charset="0"/>
                <a:cs typeface="Arial" pitchFamily="34" charset="0"/>
              </a:rPr>
              <a:t>đẳng</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26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cấp</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da-DK" sz="2000" dirty="0">
                <a:latin typeface="Arial" pitchFamily="34" charset="0"/>
                <a:cs typeface="Arial" pitchFamily="34" charset="0"/>
              </a:rPr>
              <a:t>Giấy chứng nhận Đăng ký hoạt động giáo dục nghề nghiệp số 383/2017/GCNĐKHĐ-TCGDDN ngày 10 tháng 11 năm 2017)</a:t>
            </a:r>
            <a:r>
              <a:rPr lang="en-US" sz="2000" dirty="0">
                <a:latin typeface="Arial" pitchFamily="34" charset="0"/>
                <a:cs typeface="Arial" pitchFamily="34" charset="0"/>
              </a:rPr>
              <a:t>. </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Tháng</a:t>
            </a:r>
            <a:r>
              <a:rPr lang="en-US" sz="2000" dirty="0">
                <a:latin typeface="Arial" pitchFamily="34" charset="0"/>
                <a:cs typeface="Arial" pitchFamily="34" charset="0"/>
              </a:rPr>
              <a:t> 5/2018: </a:t>
            </a:r>
            <a:r>
              <a:rPr lang="en-US" sz="2000" dirty="0" err="1">
                <a:latin typeface="Arial" pitchFamily="34" charset="0"/>
                <a:cs typeface="Arial" pitchFamily="34" charset="0"/>
              </a:rPr>
              <a:t>Tổng</a:t>
            </a:r>
            <a:r>
              <a:rPr lang="en-US" sz="2000" dirty="0">
                <a:latin typeface="Arial" pitchFamily="34" charset="0"/>
                <a:cs typeface="Arial" pitchFamily="34" charset="0"/>
              </a:rPr>
              <a:t> </a:t>
            </a:r>
            <a:r>
              <a:rPr lang="en-US" sz="2000" dirty="0" err="1">
                <a:latin typeface="Arial" pitchFamily="34" charset="0"/>
                <a:cs typeface="Arial" pitchFamily="34" charset="0"/>
              </a:rPr>
              <a:t>số</a:t>
            </a:r>
            <a:r>
              <a:rPr lang="en-US" sz="2000" dirty="0">
                <a:latin typeface="Arial" pitchFamily="34" charset="0"/>
                <a:cs typeface="Arial" pitchFamily="34" charset="0"/>
              </a:rPr>
              <a:t>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Cao </a:t>
            </a:r>
            <a:r>
              <a:rPr lang="en-US" sz="2000" dirty="0" err="1">
                <a:latin typeface="Arial" pitchFamily="34" charset="0"/>
                <a:cs typeface="Arial" pitchFamily="34" charset="0"/>
              </a:rPr>
              <a:t>đẳng</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30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cấp</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31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a:latin typeface="Arial" pitchFamily="34" charset="0"/>
                <a:cs typeface="Arial" pitchFamily="34" charset="0"/>
              </a:rPr>
              <a:t>(</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da-DK" sz="2000" dirty="0">
                <a:latin typeface="Arial" pitchFamily="34" charset="0"/>
                <a:cs typeface="Arial" pitchFamily="34" charset="0"/>
              </a:rPr>
              <a:t>Giấy chứng nhận Đăng ký hoạt động giáo dục nghề nghiệp số </a:t>
            </a:r>
            <a:r>
              <a:rPr lang="da-DK" sz="2000" dirty="0" smtClean="0">
                <a:latin typeface="Arial" pitchFamily="34" charset="0"/>
                <a:cs typeface="Arial" pitchFamily="34" charset="0"/>
              </a:rPr>
              <a:t>41/2018/GCNĐKHĐ-TCGDDN </a:t>
            </a:r>
            <a:r>
              <a:rPr lang="da-DK" sz="2000" dirty="0">
                <a:latin typeface="Arial" pitchFamily="34" charset="0"/>
                <a:cs typeface="Arial" pitchFamily="34" charset="0"/>
              </a:rPr>
              <a:t>ngày </a:t>
            </a:r>
            <a:r>
              <a:rPr lang="da-DK" sz="2000" dirty="0" smtClean="0">
                <a:latin typeface="Arial" pitchFamily="34" charset="0"/>
                <a:cs typeface="Arial" pitchFamily="34" charset="0"/>
              </a:rPr>
              <a:t>08 </a:t>
            </a:r>
            <a:r>
              <a:rPr lang="da-DK" sz="2000" dirty="0">
                <a:latin typeface="Arial" pitchFamily="34" charset="0"/>
                <a:cs typeface="Arial" pitchFamily="34" charset="0"/>
              </a:rPr>
              <a:t>tháng </a:t>
            </a:r>
            <a:r>
              <a:rPr lang="da-DK" sz="2000" dirty="0" smtClean="0">
                <a:latin typeface="Arial" pitchFamily="34" charset="0"/>
                <a:cs typeface="Arial" pitchFamily="34" charset="0"/>
              </a:rPr>
              <a:t>5 </a:t>
            </a:r>
            <a:r>
              <a:rPr lang="da-DK" sz="2000" dirty="0">
                <a:latin typeface="Arial" pitchFamily="34" charset="0"/>
                <a:cs typeface="Arial" pitchFamily="34" charset="0"/>
              </a:rPr>
              <a:t>năm </a:t>
            </a:r>
            <a:r>
              <a:rPr lang="da-DK" sz="2000" dirty="0" smtClean="0">
                <a:latin typeface="Arial" pitchFamily="34" charset="0"/>
                <a:cs typeface="Arial" pitchFamily="34" charset="0"/>
              </a:rPr>
              <a:t>2018)</a:t>
            </a:r>
            <a:r>
              <a:rPr lang="en-US" sz="2000" dirty="0">
                <a:latin typeface="Arial" pitchFamily="34" charset="0"/>
                <a:cs typeface="Arial" pitchFamily="34" charset="0"/>
              </a:rPr>
              <a:t>.</a:t>
            </a:r>
            <a:endParaRPr lang="en-US" sz="2000" dirty="0">
              <a:latin typeface="Arial" pitchFamily="34" charset="0"/>
              <a:cs typeface="Arial" pitchFamily="34" charset="0"/>
            </a:endParaRPr>
          </a:p>
          <a:p>
            <a:pPr marL="342900" indent="-342900" algn="just">
              <a:spcBef>
                <a:spcPts val="1200"/>
              </a:spcBef>
              <a:buFont typeface="Wingdings" pitchFamily="2" charset="2"/>
              <a:buChar char="§"/>
            </a:pP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quá</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đã</a:t>
            </a:r>
            <a:r>
              <a:rPr lang="en-US" sz="2000" dirty="0">
                <a:latin typeface="Arial" pitchFamily="34" charset="0"/>
                <a:cs typeface="Arial" pitchFamily="34" charset="0"/>
              </a:rPr>
              <a:t> </a:t>
            </a:r>
            <a:r>
              <a:rPr lang="vi-VN" sz="2000" dirty="0">
                <a:latin typeface="Arial" pitchFamily="34" charset="0"/>
                <a:cs typeface="Arial" pitchFamily="34" charset="0"/>
              </a:rPr>
              <a:t>thực hiện tham khảo ý kiến các nhà tuyển dụng lao động và người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vi-VN" sz="2000" dirty="0">
                <a:latin typeface="Arial" pitchFamily="34" charset="0"/>
                <a:cs typeface="Arial" pitchFamily="34" charset="0"/>
              </a:rPr>
              <a:t>đã tốt </a:t>
            </a:r>
            <a:r>
              <a:rPr lang="vi-VN" sz="2000" dirty="0" smtClean="0">
                <a:latin typeface="Arial" pitchFamily="34" charset="0"/>
                <a:cs typeface="Arial" pitchFamily="34" charset="0"/>
              </a:rPr>
              <a:t>nghiệp</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893845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17760"/>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307336"/>
            <a:ext cx="7696200" cy="400110"/>
          </a:xfrm>
          <a:prstGeom prst="rect">
            <a:avLst/>
          </a:prstGeom>
        </p:spPr>
        <p:txBody>
          <a:bodyPr wrap="square">
            <a:spAutoFit/>
          </a:bodyPr>
          <a:lstStyle/>
          <a:p>
            <a:pPr algn="just"/>
            <a:r>
              <a:rPr lang="en-US" sz="2000" b="1">
                <a:latin typeface="Arial" pitchFamily="34" charset="0"/>
                <a:cs typeface="Arial" pitchFamily="34" charset="0"/>
              </a:rPr>
              <a:t>2.2. Công tác tuyển sinh:</a:t>
            </a:r>
            <a:endParaRPr lang="en-US" sz="2000">
              <a:latin typeface="Arial" pitchFamily="34" charset="0"/>
              <a:cs typeface="Arial" pitchFamily="34" charset="0"/>
            </a:endParaRPr>
          </a:p>
        </p:txBody>
      </p:sp>
      <p:sp>
        <p:nvSpPr>
          <p:cNvPr id="2" name="Rectangle 1"/>
          <p:cNvSpPr/>
          <p:nvPr/>
        </p:nvSpPr>
        <p:spPr>
          <a:xfrm>
            <a:off x="1295400" y="1714481"/>
            <a:ext cx="7848600" cy="400110"/>
          </a:xfrm>
          <a:prstGeom prst="rect">
            <a:avLst/>
          </a:prstGeom>
        </p:spPr>
        <p:txBody>
          <a:bodyPr wrap="square">
            <a:spAutoFit/>
          </a:bodyPr>
          <a:lstStyle/>
          <a:p>
            <a:r>
              <a:rPr lang="pt-BR" sz="2000" b="1">
                <a:latin typeface="Arial" pitchFamily="34" charset="0"/>
                <a:cs typeface="Arial" pitchFamily="34" charset="0"/>
              </a:rPr>
              <a:t>2.2.1.Các biện pháp, hình thức tuyển sinh:</a:t>
            </a:r>
            <a:endParaRPr lang="en-US" sz="2000">
              <a:latin typeface="Arial" pitchFamily="34" charset="0"/>
              <a:cs typeface="Arial" pitchFamily="34" charset="0"/>
            </a:endParaRPr>
          </a:p>
        </p:txBody>
      </p:sp>
      <p:sp>
        <p:nvSpPr>
          <p:cNvPr id="5" name="Rectangle 4"/>
          <p:cNvSpPr/>
          <p:nvPr/>
        </p:nvSpPr>
        <p:spPr>
          <a:xfrm>
            <a:off x="1066800" y="2468701"/>
            <a:ext cx="7924800" cy="3170099"/>
          </a:xfrm>
          <a:prstGeom prst="rect">
            <a:avLst/>
          </a:prstGeom>
        </p:spPr>
        <p:txBody>
          <a:bodyPr wrap="square">
            <a:spAutoFit/>
          </a:bodyPr>
          <a:lstStyle/>
          <a:p>
            <a:pPr marL="342900" lvl="0" indent="-342900" algn="just">
              <a:spcBef>
                <a:spcPts val="1200"/>
              </a:spcBef>
              <a:buFont typeface="Wingdings" pitchFamily="2" charset="2"/>
              <a:buChar char="§"/>
            </a:pPr>
            <a:r>
              <a:rPr lang="pt-BR" sz="2000">
                <a:latin typeface="Arial" pitchFamily="34" charset="0"/>
                <a:cs typeface="Arial" pitchFamily="34" charset="0"/>
              </a:rPr>
              <a:t>Tham gia các ngày hội hướng nghiệp của các trường THPT, ngày hội phân luồng học sinh của các trường THCS tổ chức.</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Tham gia diễn đàn tư vấn tuyển sinh, ngày hội hướng nghiệp do các đơn vị trên địa bàn thành phố (Báo Tuổi trẻ, Báo Giáo dục TP. HCM, Thành đoàn TP. HCM, Sở Lao động Thương binh – Xã hội,... ) tổ chức tại TP.HCM.</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Chủ động liên hệ đến các trường THCS, THPT trên địa bàn thành phố (nội, ngoại thành) và các tỉnh để cung cấp thông tin tuyển sinh, giới thiệu các ngành nghề đào tạo.</a:t>
            </a:r>
            <a:endParaRPr lang="en-US" sz="2000">
              <a:latin typeface="Arial" pitchFamily="34" charset="0"/>
              <a:cs typeface="Arial" pitchFamily="34" charset="0"/>
            </a:endParaRPr>
          </a:p>
        </p:txBody>
      </p:sp>
    </p:spTree>
    <p:extLst>
      <p:ext uri="{BB962C8B-B14F-4D97-AF65-F5344CB8AC3E}">
        <p14:creationId xmlns:p14="http://schemas.microsoft.com/office/powerpoint/2010/main" val="4032673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95449"/>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385025"/>
            <a:ext cx="7696200" cy="400110"/>
          </a:xfrm>
          <a:prstGeom prst="rect">
            <a:avLst/>
          </a:prstGeom>
        </p:spPr>
        <p:txBody>
          <a:bodyPr wrap="square">
            <a:spAutoFit/>
          </a:bodyPr>
          <a:lstStyle/>
          <a:p>
            <a:pPr algn="just"/>
            <a:r>
              <a:rPr lang="en-US" sz="2000" b="1">
                <a:latin typeface="Arial" pitchFamily="34" charset="0"/>
                <a:cs typeface="Arial" pitchFamily="34" charset="0"/>
              </a:rPr>
              <a:t>2.2. Công tác tuyển sinh:</a:t>
            </a:r>
            <a:endParaRPr lang="en-US" sz="2000">
              <a:latin typeface="Arial" pitchFamily="34" charset="0"/>
              <a:cs typeface="Arial" pitchFamily="34" charset="0"/>
            </a:endParaRPr>
          </a:p>
        </p:txBody>
      </p:sp>
      <p:sp>
        <p:nvSpPr>
          <p:cNvPr id="2" name="Rectangle 1"/>
          <p:cNvSpPr/>
          <p:nvPr/>
        </p:nvSpPr>
        <p:spPr>
          <a:xfrm>
            <a:off x="1295400" y="1792170"/>
            <a:ext cx="7848600" cy="400110"/>
          </a:xfrm>
          <a:prstGeom prst="rect">
            <a:avLst/>
          </a:prstGeom>
        </p:spPr>
        <p:txBody>
          <a:bodyPr wrap="square">
            <a:spAutoFit/>
          </a:bodyPr>
          <a:lstStyle/>
          <a:p>
            <a:r>
              <a:rPr lang="pt-BR" sz="2000" b="1">
                <a:latin typeface="Arial" pitchFamily="34" charset="0"/>
                <a:cs typeface="Arial" pitchFamily="34" charset="0"/>
              </a:rPr>
              <a:t>2.2.1.Các biện pháp, hình thức tuyển sinh:</a:t>
            </a:r>
            <a:endParaRPr lang="en-US" sz="2000">
              <a:latin typeface="Arial" pitchFamily="34" charset="0"/>
              <a:cs typeface="Arial" pitchFamily="34" charset="0"/>
            </a:endParaRPr>
          </a:p>
        </p:txBody>
      </p:sp>
      <p:sp>
        <p:nvSpPr>
          <p:cNvPr id="6" name="Rectangle 5"/>
          <p:cNvSpPr/>
          <p:nvPr/>
        </p:nvSpPr>
        <p:spPr>
          <a:xfrm>
            <a:off x="990600" y="2622590"/>
            <a:ext cx="8001000" cy="3016210"/>
          </a:xfrm>
          <a:prstGeom prst="rect">
            <a:avLst/>
          </a:prstGeom>
        </p:spPr>
        <p:txBody>
          <a:bodyPr wrap="square">
            <a:spAutoFit/>
          </a:bodyPr>
          <a:lstStyle/>
          <a:p>
            <a:pPr marL="342900" lvl="0" indent="-342900" algn="just">
              <a:spcBef>
                <a:spcPts val="1200"/>
              </a:spcBef>
              <a:buFont typeface="Wingdings" pitchFamily="2" charset="2"/>
              <a:buChar char="§"/>
            </a:pPr>
            <a:r>
              <a:rPr lang="pt-BR" sz="2000">
                <a:latin typeface="Arial" pitchFamily="34" charset="0"/>
                <a:cs typeface="Arial" pitchFamily="34" charset="0"/>
              </a:rPr>
              <a:t>Tổ chức cho học sinh phổ thông tham quan các ngành, nghề, xưởng thực hành của trường.</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Tổ chức nhóm tư vấn định hướng nghề nghiệp cho học sinh trong giờ sinh hoạt dưới cờ của học sinh.</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Tặng tập để cung cấp thông tin tuyển sinh của trường.</a:t>
            </a:r>
            <a:endParaRPr lang="en-US" sz="2000">
              <a:latin typeface="Arial" pitchFamily="34" charset="0"/>
              <a:cs typeface="Arial" pitchFamily="34" charset="0"/>
            </a:endParaRPr>
          </a:p>
          <a:p>
            <a:pPr marL="342900" indent="-342900" algn="just">
              <a:spcBef>
                <a:spcPts val="1200"/>
              </a:spcBef>
              <a:buFont typeface="Wingdings" pitchFamily="2" charset="2"/>
              <a:buChar char="§"/>
            </a:pPr>
            <a:r>
              <a:rPr lang="pt-BR" sz="2000">
                <a:latin typeface="Arial" pitchFamily="34" charset="0"/>
                <a:cs typeface="Arial" pitchFamily="34" charset="0"/>
              </a:rPr>
              <a:t>Thực hiện quảng cáo thông tin tuyển sinh của trường trên Đài truyền hình, truyền thanh và các phương tiện thông tin đại chúng khác.</a:t>
            </a:r>
            <a:endParaRPr lang="en-US" sz="2000">
              <a:latin typeface="Arial" pitchFamily="34" charset="0"/>
              <a:cs typeface="Arial" pitchFamily="34" charset="0"/>
            </a:endParaRPr>
          </a:p>
        </p:txBody>
      </p:sp>
    </p:spTree>
    <p:extLst>
      <p:ext uri="{BB962C8B-B14F-4D97-AF65-F5344CB8AC3E}">
        <p14:creationId xmlns:p14="http://schemas.microsoft.com/office/powerpoint/2010/main" val="3668081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39069"/>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528645"/>
            <a:ext cx="7696200" cy="400110"/>
          </a:xfrm>
          <a:prstGeom prst="rect">
            <a:avLst/>
          </a:prstGeom>
        </p:spPr>
        <p:txBody>
          <a:bodyPr wrap="square">
            <a:spAutoFit/>
          </a:bodyPr>
          <a:lstStyle/>
          <a:p>
            <a:pPr algn="just"/>
            <a:r>
              <a:rPr lang="en-US" sz="2000" b="1">
                <a:latin typeface="Arial" pitchFamily="34" charset="0"/>
                <a:cs typeface="Arial" pitchFamily="34" charset="0"/>
              </a:rPr>
              <a:t>2.2. Công tác tuyển sinh:</a:t>
            </a:r>
            <a:endParaRPr lang="en-US" sz="2000">
              <a:latin typeface="Arial" pitchFamily="34" charset="0"/>
              <a:cs typeface="Arial" pitchFamily="34" charset="0"/>
            </a:endParaRPr>
          </a:p>
        </p:txBody>
      </p:sp>
      <p:sp>
        <p:nvSpPr>
          <p:cNvPr id="2" name="Rectangle 1"/>
          <p:cNvSpPr/>
          <p:nvPr/>
        </p:nvSpPr>
        <p:spPr>
          <a:xfrm>
            <a:off x="1295400" y="1935790"/>
            <a:ext cx="7848600" cy="400110"/>
          </a:xfrm>
          <a:prstGeom prst="rect">
            <a:avLst/>
          </a:prstGeom>
        </p:spPr>
        <p:txBody>
          <a:bodyPr wrap="square">
            <a:spAutoFit/>
          </a:bodyPr>
          <a:lstStyle/>
          <a:p>
            <a:r>
              <a:rPr lang="pt-BR" sz="2000" b="1">
                <a:latin typeface="Arial" pitchFamily="34" charset="0"/>
                <a:cs typeface="Arial" pitchFamily="34" charset="0"/>
              </a:rPr>
              <a:t>2.2.2. Kết quả tuyển sinh:</a:t>
            </a:r>
            <a:endParaRPr lang="en-US" sz="2000">
              <a:latin typeface="Arial" pitchFamily="34" charset="0"/>
              <a:cs typeface="Arial" pitchFamily="34" charset="0"/>
            </a:endParaRPr>
          </a:p>
        </p:txBody>
      </p:sp>
      <p:sp>
        <p:nvSpPr>
          <p:cNvPr id="5" name="Rectangle 4"/>
          <p:cNvSpPr/>
          <p:nvPr/>
        </p:nvSpPr>
        <p:spPr>
          <a:xfrm>
            <a:off x="1079500" y="2690010"/>
            <a:ext cx="7912100" cy="1881990"/>
          </a:xfrm>
          <a:prstGeom prst="rect">
            <a:avLst/>
          </a:prstGeom>
        </p:spPr>
        <p:txBody>
          <a:bodyPr wrap="square">
            <a:spAutoFit/>
          </a:bodyPr>
          <a:lstStyle/>
          <a:p>
            <a:pPr indent="292100">
              <a:lnSpc>
                <a:spcPct val="150000"/>
              </a:lnSpc>
            </a:pPr>
            <a:r>
              <a:rPr lang="pt-BR" sz="2000">
                <a:latin typeface="Arial" pitchFamily="34" charset="0"/>
                <a:cs typeface="Arial" pitchFamily="34" charset="0"/>
              </a:rPr>
              <a:t>Năm học 2017 – 2018, trường đã tuyển sinh được tổng cộng: </a:t>
            </a:r>
            <a:r>
              <a:rPr lang="en-US" sz="2000">
                <a:latin typeface="Arial" pitchFamily="34" charset="0"/>
                <a:cs typeface="Arial" pitchFamily="34" charset="0"/>
              </a:rPr>
              <a:t>4898 HSSV, (t</a:t>
            </a:r>
            <a:r>
              <a:rPr lang="pt-BR" sz="2000">
                <a:latin typeface="Arial" pitchFamily="34" charset="0"/>
                <a:cs typeface="Arial" pitchFamily="34" charset="0"/>
              </a:rPr>
              <a:t>rong đó: cao đẳng </a:t>
            </a:r>
            <a:r>
              <a:rPr lang="en-US" sz="2000">
                <a:latin typeface="Arial" pitchFamily="34" charset="0"/>
                <a:cs typeface="Arial" pitchFamily="34" charset="0"/>
              </a:rPr>
              <a:t>3516 </a:t>
            </a:r>
            <a:r>
              <a:rPr lang="pt-BR" sz="2000">
                <a:latin typeface="Arial" pitchFamily="34" charset="0"/>
                <a:cs typeface="Arial" pitchFamily="34" charset="0"/>
              </a:rPr>
              <a:t>SV, trung cấp </a:t>
            </a:r>
            <a:r>
              <a:rPr lang="en-US" sz="2000">
                <a:latin typeface="Arial" pitchFamily="34" charset="0"/>
                <a:cs typeface="Arial" pitchFamily="34" charset="0"/>
              </a:rPr>
              <a:t>1382</a:t>
            </a:r>
            <a:r>
              <a:rPr lang="pt-BR" sz="2000">
                <a:latin typeface="Arial" pitchFamily="34" charset="0"/>
                <a:cs typeface="Arial" pitchFamily="34" charset="0"/>
              </a:rPr>
              <a:t> HS), </a:t>
            </a:r>
            <a:r>
              <a:rPr lang="en-US" sz="2000">
                <a:latin typeface="Arial" pitchFamily="34" charset="0"/>
                <a:cs typeface="Arial" pitchFamily="34" charset="0"/>
              </a:rPr>
              <a:t>đạt 95,6% so với chỉ tiêu đăng ký (5125 HSSV) và vượt 125% so với số lượng tuyển sinh năm học 2016 – 2017 (3924 HSSV).</a:t>
            </a:r>
          </a:p>
        </p:txBody>
      </p:sp>
    </p:spTree>
    <p:extLst>
      <p:ext uri="{BB962C8B-B14F-4D97-AF65-F5344CB8AC3E}">
        <p14:creationId xmlns:p14="http://schemas.microsoft.com/office/powerpoint/2010/main" val="549666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2386" y="493242"/>
            <a:ext cx="3581400" cy="1335558"/>
          </a:xfrm>
          <a:prstGeom prst="rect">
            <a:avLst/>
          </a:prstGeom>
        </p:spPr>
      </p:pic>
      <p:sp>
        <p:nvSpPr>
          <p:cNvPr id="3" name="Rectangle 2"/>
          <p:cNvSpPr/>
          <p:nvPr/>
        </p:nvSpPr>
        <p:spPr>
          <a:xfrm>
            <a:off x="1064342" y="2209800"/>
            <a:ext cx="8079658" cy="3231654"/>
          </a:xfrm>
          <a:prstGeom prst="rect">
            <a:avLst/>
          </a:prstGeom>
        </p:spPr>
        <p:txBody>
          <a:bodyPr wrap="square">
            <a:spAutoFit/>
          </a:bodyPr>
          <a:lstStyle/>
          <a:p>
            <a:pPr algn="ctr"/>
            <a:r>
              <a:rPr lang="en-US" sz="4000" b="1" dirty="0">
                <a:solidFill>
                  <a:srgbClr val="002060"/>
                </a:solidFill>
                <a:latin typeface="Arial" pitchFamily="34" charset="0"/>
                <a:cs typeface="Arial" pitchFamily="34" charset="0"/>
              </a:rPr>
              <a:t>BÁO </a:t>
            </a:r>
            <a:r>
              <a:rPr lang="en-US" sz="4000" b="1" dirty="0" smtClean="0">
                <a:solidFill>
                  <a:srgbClr val="002060"/>
                </a:solidFill>
                <a:latin typeface="Arial" pitchFamily="34" charset="0"/>
                <a:cs typeface="Arial" pitchFamily="34" charset="0"/>
              </a:rPr>
              <a:t>CÁO</a:t>
            </a:r>
          </a:p>
          <a:p>
            <a:pPr algn="ctr"/>
            <a:endParaRPr lang="en-US" sz="2400" dirty="0">
              <a:solidFill>
                <a:srgbClr val="C00000"/>
              </a:solidFill>
              <a:latin typeface="Arial" pitchFamily="34" charset="0"/>
              <a:cs typeface="Arial" pitchFamily="34" charset="0"/>
            </a:endParaRPr>
          </a:p>
          <a:p>
            <a:pPr algn="ctr"/>
            <a:r>
              <a:rPr lang="en-US" sz="2800" b="1" dirty="0">
                <a:solidFill>
                  <a:srgbClr val="C00000"/>
                </a:solidFill>
                <a:latin typeface="Arial" pitchFamily="34" charset="0"/>
                <a:cs typeface="Arial" pitchFamily="34" charset="0"/>
              </a:rPr>
              <a:t>TỔNG KẾT HOẠT ĐỘNG ĐÀO TẠO </a:t>
            </a:r>
            <a:r>
              <a:rPr lang="en-US" sz="2800" b="1" dirty="0" smtClean="0">
                <a:solidFill>
                  <a:srgbClr val="C00000"/>
                </a:solidFill>
                <a:latin typeface="Arial" pitchFamily="34" charset="0"/>
                <a:cs typeface="Arial" pitchFamily="34" charset="0"/>
              </a:rPr>
              <a:t>–</a:t>
            </a:r>
          </a:p>
          <a:p>
            <a:pPr algn="ctr"/>
            <a:r>
              <a:rPr lang="en-US" sz="2800" b="1" dirty="0" smtClean="0">
                <a:solidFill>
                  <a:srgbClr val="C00000"/>
                </a:solidFill>
                <a:latin typeface="Arial" pitchFamily="34" charset="0"/>
                <a:cs typeface="Arial" pitchFamily="34" charset="0"/>
              </a:rPr>
              <a:t>HOẠT </a:t>
            </a:r>
            <a:r>
              <a:rPr lang="en-US" sz="2800" b="1" dirty="0">
                <a:solidFill>
                  <a:srgbClr val="C00000"/>
                </a:solidFill>
                <a:latin typeface="Arial" pitchFamily="34" charset="0"/>
                <a:cs typeface="Arial" pitchFamily="34" charset="0"/>
              </a:rPr>
              <a:t>ĐỘNG KHOA HỌC CÔNG NGHỆ VÀ HỢP TÁC QUỐC TẾ NĂM HỌC </a:t>
            </a:r>
            <a:r>
              <a:rPr lang="en-US" sz="2800" b="1" dirty="0" smtClean="0">
                <a:solidFill>
                  <a:srgbClr val="C00000"/>
                </a:solidFill>
                <a:latin typeface="Arial" pitchFamily="34" charset="0"/>
                <a:cs typeface="Arial" pitchFamily="34" charset="0"/>
              </a:rPr>
              <a:t>2017-2018</a:t>
            </a:r>
          </a:p>
          <a:p>
            <a:pPr algn="ctr"/>
            <a:r>
              <a:rPr lang="en-US" sz="2800" b="1" dirty="0" smtClean="0">
                <a:solidFill>
                  <a:srgbClr val="C00000"/>
                </a:solidFill>
              </a:rPr>
              <a:t>VÀ </a:t>
            </a:r>
            <a:r>
              <a:rPr lang="en-US" sz="2800" b="1" dirty="0">
                <a:solidFill>
                  <a:srgbClr val="C00000"/>
                </a:solidFill>
              </a:rPr>
              <a:t>PHƯƠNG HƯỚNG NHIỆM </a:t>
            </a:r>
            <a:r>
              <a:rPr lang="en-US" sz="2800" b="1" dirty="0" smtClean="0">
                <a:solidFill>
                  <a:srgbClr val="C00000"/>
                </a:solidFill>
              </a:rPr>
              <a:t>VỤ</a:t>
            </a:r>
          </a:p>
          <a:p>
            <a:pPr algn="ctr"/>
            <a:r>
              <a:rPr lang="en-US" sz="2800" b="1" dirty="0" smtClean="0">
                <a:solidFill>
                  <a:srgbClr val="C00000"/>
                </a:solidFill>
              </a:rPr>
              <a:t>NĂM </a:t>
            </a:r>
            <a:r>
              <a:rPr lang="en-US" sz="2800" b="1" dirty="0">
                <a:solidFill>
                  <a:srgbClr val="C00000"/>
                </a:solidFill>
              </a:rPr>
              <a:t>HỌC 2018-2019</a:t>
            </a:r>
            <a:endParaRPr lang="en-US" sz="2800" dirty="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18595940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75088"/>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440864"/>
            <a:ext cx="7696200" cy="400110"/>
          </a:xfrm>
          <a:prstGeom prst="rect">
            <a:avLst/>
          </a:prstGeom>
        </p:spPr>
        <p:txBody>
          <a:bodyPr wrap="square">
            <a:spAutoFit/>
          </a:bodyPr>
          <a:lstStyle/>
          <a:p>
            <a:pPr algn="just"/>
            <a:r>
              <a:rPr lang="en-US" sz="2000" b="1">
                <a:latin typeface="Arial" pitchFamily="34" charset="0"/>
                <a:cs typeface="Arial" pitchFamily="34" charset="0"/>
              </a:rPr>
              <a:t>2.3. Công tác phát triển quy mô đào tạo:</a:t>
            </a:r>
            <a:endParaRPr lang="en-US" sz="2000">
              <a:latin typeface="Arial" pitchFamily="34" charset="0"/>
              <a:cs typeface="Arial" pitchFamily="34" charset="0"/>
            </a:endParaRPr>
          </a:p>
        </p:txBody>
      </p:sp>
      <p:sp>
        <p:nvSpPr>
          <p:cNvPr id="6" name="Rectangle 5"/>
          <p:cNvSpPr/>
          <p:nvPr/>
        </p:nvSpPr>
        <p:spPr>
          <a:xfrm>
            <a:off x="1066800" y="2162413"/>
            <a:ext cx="7924800" cy="3323987"/>
          </a:xfrm>
          <a:prstGeom prst="rect">
            <a:avLst/>
          </a:prstGeom>
        </p:spPr>
        <p:txBody>
          <a:bodyPr wrap="square">
            <a:spAutoFit/>
          </a:bodyPr>
          <a:lstStyle/>
          <a:p>
            <a:pPr indent="342900" algn="just">
              <a:lnSpc>
                <a:spcPct val="150000"/>
              </a:lnSpc>
            </a:pPr>
            <a:r>
              <a:rPr lang="en-US" sz="2000" smtClean="0">
                <a:latin typeface="Arial" pitchFamily="34" charset="0"/>
                <a:cs typeface="Arial" pitchFamily="34" charset="0"/>
              </a:rPr>
              <a:t>Nhà </a:t>
            </a:r>
            <a:r>
              <a:rPr lang="en-US" sz="2000">
                <a:latin typeface="Arial" pitchFamily="34" charset="0"/>
                <a:cs typeface="Arial" pitchFamily="34" charset="0"/>
              </a:rPr>
              <a:t>trường đã mở rộng thêm các hệ, bậc, ngành đào tạo về kỹ thuật và kinh tế theo hướng đa cấp, đa ngành nhằm tăng quy mô đào tạo, tạo nguồn lực có uy tín và chất lượng cao đáp ứng nhu cầu của xã hội, của doanh nghiệp và góp phần phục vụ quá trình công nghiệp hóa, hiện đại hóa của Thành phố Hồ Chí Minh và cả nước. </a:t>
            </a:r>
            <a:r>
              <a:rPr lang="pt-BR" sz="2000">
                <a:latin typeface="Arial" pitchFamily="34" charset="0"/>
                <a:cs typeface="Arial" pitchFamily="34" charset="0"/>
              </a:rPr>
              <a:t>Năm học 2017 – 2018, trường đã tăng quy mô HSSV từ 8661 (tháng 8/2017) lên 12.148 (tháng 7/2018).</a:t>
            </a:r>
            <a:endParaRPr lang="en-US" sz="2000">
              <a:latin typeface="Arial" pitchFamily="34" charset="0"/>
              <a:cs typeface="Arial" pitchFamily="34" charset="0"/>
            </a:endParaRPr>
          </a:p>
        </p:txBody>
      </p:sp>
    </p:spTree>
    <p:extLst>
      <p:ext uri="{BB962C8B-B14F-4D97-AF65-F5344CB8AC3E}">
        <p14:creationId xmlns:p14="http://schemas.microsoft.com/office/powerpoint/2010/main" val="9397295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10514"/>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276290"/>
            <a:ext cx="7696200" cy="400110"/>
          </a:xfrm>
          <a:prstGeom prst="rect">
            <a:avLst/>
          </a:prstGeom>
        </p:spPr>
        <p:txBody>
          <a:bodyPr wrap="square">
            <a:spAutoFit/>
          </a:bodyPr>
          <a:lstStyle/>
          <a:p>
            <a:pPr algn="just"/>
            <a:r>
              <a:rPr lang="en-US" sz="2000" b="1">
                <a:latin typeface="Arial" pitchFamily="34" charset="0"/>
                <a:cs typeface="Arial" pitchFamily="34" charset="0"/>
              </a:rPr>
              <a:t>2.4. Công tác liên kết đào tạo trong nước:</a:t>
            </a:r>
            <a:endParaRPr lang="en-US" sz="2000">
              <a:latin typeface="Arial" pitchFamily="34" charset="0"/>
              <a:cs typeface="Arial" pitchFamily="34" charset="0"/>
            </a:endParaRPr>
          </a:p>
        </p:txBody>
      </p:sp>
      <p:sp>
        <p:nvSpPr>
          <p:cNvPr id="2" name="Rectangle 1"/>
          <p:cNvSpPr/>
          <p:nvPr/>
        </p:nvSpPr>
        <p:spPr>
          <a:xfrm>
            <a:off x="1054100" y="2057400"/>
            <a:ext cx="7962900" cy="3939540"/>
          </a:xfrm>
          <a:prstGeom prst="rect">
            <a:avLst/>
          </a:prstGeom>
        </p:spPr>
        <p:txBody>
          <a:bodyPr wrap="square">
            <a:spAutoFit/>
          </a:bodyPr>
          <a:lstStyle/>
          <a:p>
            <a:pPr marL="342900" lvl="0" indent="-342900" algn="just">
              <a:spcBef>
                <a:spcPts val="1200"/>
              </a:spcBef>
              <a:buFont typeface="Wingdings" pitchFamily="2" charset="2"/>
              <a:buChar char="§"/>
            </a:pPr>
            <a:r>
              <a:rPr lang="nb-NO" sz="2000">
                <a:latin typeface="Arial" pitchFamily="34" charset="0"/>
                <a:cs typeface="Arial" pitchFamily="34" charset="0"/>
              </a:rPr>
              <a:t>Hợp tác liên kết với Trường Đại học Sư phạm Kỹ thuật TP.HCM đào tạo phương thức vừa làm vừa học</a:t>
            </a:r>
            <a:r>
              <a:rPr lang="nl-NL" sz="2000">
                <a:latin typeface="Arial" pitchFamily="34" charset="0"/>
                <a:cs typeface="Arial" pitchFamily="34" charset="0"/>
              </a:rPr>
              <a:t> trình độ từ cao đẳng lên đại học.</a:t>
            </a:r>
            <a:r>
              <a:rPr lang="nl-NL" sz="2000" i="1">
                <a:latin typeface="Arial" pitchFamily="34" charset="0"/>
                <a:cs typeface="Arial" pitchFamily="34" charset="0"/>
              </a:rPr>
              <a:t> </a:t>
            </a:r>
            <a:r>
              <a:rPr lang="en-US" sz="2000">
                <a:latin typeface="Arial" pitchFamily="34" charset="0"/>
                <a:cs typeface="Arial" pitchFamily="34" charset="0"/>
              </a:rPr>
              <a:t>Hiện Trường đang liên kết đào tạo với trường Đại học Nguyễn Tất Thành mở rộng liên thông nhiều ngành nghề lên Đại học và liên kết với nhiều trường Trung cấp, công ty, xí nghiệp trong toàn quốc để tuyển sinh liên thông Cao đẳng.</a:t>
            </a:r>
          </a:p>
          <a:p>
            <a:pPr marL="342900" indent="-342900" algn="just">
              <a:spcBef>
                <a:spcPts val="1200"/>
              </a:spcBef>
              <a:buFont typeface="Wingdings" pitchFamily="2" charset="2"/>
              <a:buChar char="§"/>
            </a:pPr>
            <a:r>
              <a:rPr lang="en-US" sz="2000">
                <a:latin typeface="Arial" pitchFamily="34" charset="0"/>
                <a:cs typeface="Arial" pitchFamily="34" charset="0"/>
              </a:rPr>
              <a:t>Thực hiện Chương trình nâng cao chất lượng giáo dục nghề nghiệp của TP năm 2018 của UBND TPHCM. Một trong những nội dung quan trọng là thí điểm tổ chức thực hiện mô hình “Đào tạo kép” bằng việc hướng dẫn, chỉ đạo các trường cao đẳng, trung cấp có đào tạo 4 nhóm ngành công nghiệp trọng yếu phối hợp với các doanh nghiệp tổ chức đào tạo cho học sinh, sinh viên</a:t>
            </a:r>
          </a:p>
        </p:txBody>
      </p:sp>
    </p:spTree>
    <p:extLst>
      <p:ext uri="{BB962C8B-B14F-4D97-AF65-F5344CB8AC3E}">
        <p14:creationId xmlns:p14="http://schemas.microsoft.com/office/powerpoint/2010/main" val="36200181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10514"/>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27629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676400"/>
            <a:ext cx="7366000" cy="400110"/>
          </a:xfrm>
          <a:prstGeom prst="rect">
            <a:avLst/>
          </a:prstGeom>
        </p:spPr>
        <p:txBody>
          <a:bodyPr wrap="square">
            <a:spAutoFit/>
          </a:bodyPr>
          <a:lstStyle/>
          <a:p>
            <a:r>
              <a:rPr lang="en-US" sz="2000" b="1">
                <a:latin typeface="Arial" pitchFamily="34" charset="0"/>
                <a:cs typeface="Arial" pitchFamily="34" charset="0"/>
              </a:rPr>
              <a:t>2.5.1. Kết quả kiểm tra toàn diện của khoa: </a:t>
            </a:r>
            <a:endParaRPr lang="en-US" sz="2000">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423949911"/>
              </p:ext>
            </p:extLst>
          </p:nvPr>
        </p:nvGraphicFramePr>
        <p:xfrm>
          <a:off x="1066800" y="2285996"/>
          <a:ext cx="8001000" cy="4191004"/>
        </p:xfrm>
        <a:graphic>
          <a:graphicData uri="http://schemas.openxmlformats.org/drawingml/2006/table">
            <a:tbl>
              <a:tblPr firstRow="1" firstCol="1" bandRow="1">
                <a:tableStyleId>{F2DE63D5-997A-4646-A377-4702673A728D}</a:tableStyleId>
              </a:tblPr>
              <a:tblGrid>
                <a:gridCol w="692394"/>
                <a:gridCol w="3231173"/>
                <a:gridCol w="1225869"/>
                <a:gridCol w="928246"/>
                <a:gridCol w="972797"/>
                <a:gridCol w="950521"/>
              </a:tblGrid>
              <a:tr h="322385">
                <a:tc rowSpan="2">
                  <a:txBody>
                    <a:bodyPr/>
                    <a:lstStyle/>
                    <a:p>
                      <a:pPr marL="0" marR="0" algn="ctr">
                        <a:spcBef>
                          <a:spcPts val="0"/>
                        </a:spcBef>
                        <a:spcAft>
                          <a:spcPts val="600"/>
                        </a:spcAft>
                        <a:tabLst>
                          <a:tab pos="1143000" algn="l"/>
                        </a:tabLst>
                      </a:pPr>
                      <a:r>
                        <a:rPr lang="en-US" sz="2000">
                          <a:effectLst/>
                          <a:latin typeface="Arial" pitchFamily="34" charset="0"/>
                          <a:cs typeface="Arial" pitchFamily="34" charset="0"/>
                        </a:rPr>
                        <a:t>STT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algn="ctr">
                        <a:spcBef>
                          <a:spcPts val="0"/>
                        </a:spcBef>
                        <a:spcAft>
                          <a:spcPts val="600"/>
                        </a:spcAft>
                        <a:tabLst>
                          <a:tab pos="1143000" algn="l"/>
                        </a:tabLst>
                      </a:pPr>
                      <a:r>
                        <a:rPr lang="en-US" sz="2000">
                          <a:effectLst/>
                          <a:latin typeface="Arial" pitchFamily="34" charset="0"/>
                          <a:cs typeface="Arial" pitchFamily="34" charset="0"/>
                        </a:rPr>
                        <a:t>Khoa</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algn="ctr">
                        <a:spcBef>
                          <a:spcPts val="0"/>
                        </a:spcBef>
                        <a:spcAft>
                          <a:spcPts val="600"/>
                        </a:spcAft>
                        <a:tabLst>
                          <a:tab pos="1143000" algn="l"/>
                        </a:tabLst>
                      </a:pPr>
                      <a:r>
                        <a:rPr lang="en-US" sz="2000">
                          <a:effectLst/>
                          <a:latin typeface="Arial" pitchFamily="34" charset="0"/>
                          <a:cs typeface="Arial" pitchFamily="34" charset="0"/>
                        </a:rPr>
                        <a:t>Tốt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algn="ctr">
                        <a:spcBef>
                          <a:spcPts val="0"/>
                        </a:spcBef>
                        <a:spcAft>
                          <a:spcPts val="600"/>
                        </a:spcAft>
                        <a:tabLst>
                          <a:tab pos="1143000" algn="l"/>
                        </a:tabLst>
                      </a:pPr>
                      <a:r>
                        <a:rPr lang="en-US" sz="2000">
                          <a:effectLst/>
                          <a:latin typeface="Arial" pitchFamily="34" charset="0"/>
                          <a:cs typeface="Arial" pitchFamily="34" charset="0"/>
                        </a:rPr>
                        <a:t>Khá</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22385">
                <a:tc vMerge="1">
                  <a:txBody>
                    <a:bodyPr/>
                    <a:lstStyle/>
                    <a:p>
                      <a:endParaRPr lang="en-US"/>
                    </a:p>
                  </a:txBody>
                  <a:tcPr/>
                </a:tc>
                <a:tc vMerge="1">
                  <a:txBody>
                    <a:bodyPr/>
                    <a:lstStyle/>
                    <a:p>
                      <a:endParaRPr lang="en-US"/>
                    </a:p>
                  </a:txBody>
                  <a:tcPr/>
                </a:tc>
                <a:tc>
                  <a:txBody>
                    <a:bodyPr/>
                    <a:lstStyle/>
                    <a:p>
                      <a:pPr marL="0" marR="0" algn="ctr">
                        <a:spcBef>
                          <a:spcPts val="0"/>
                        </a:spcBef>
                        <a:spcAft>
                          <a:spcPts val="600"/>
                        </a:spcAft>
                        <a:tabLst>
                          <a:tab pos="1143000" algn="l"/>
                        </a:tabLst>
                      </a:pPr>
                      <a:r>
                        <a:rPr lang="en-US" sz="2000" b="1">
                          <a:solidFill>
                            <a:schemeClr val="bg1">
                              <a:lumMod val="95000"/>
                            </a:schemeClr>
                          </a:solidFill>
                          <a:effectLst/>
                          <a:latin typeface="Arial" pitchFamily="34" charset="0"/>
                          <a:cs typeface="Arial" pitchFamily="34" charset="0"/>
                        </a:rPr>
                        <a:t>SL</a:t>
                      </a:r>
                      <a:endParaRPr lang="en-US" sz="2000" b="1">
                        <a:solidFill>
                          <a:schemeClr val="bg1">
                            <a:lumMod val="95000"/>
                          </a:schemeClr>
                        </a:solidFill>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600"/>
                        </a:spcAft>
                        <a:tabLst>
                          <a:tab pos="1143000" algn="l"/>
                        </a:tabLst>
                      </a:pPr>
                      <a:r>
                        <a:rPr lang="en-US" sz="2000" b="1">
                          <a:solidFill>
                            <a:schemeClr val="bg1">
                              <a:lumMod val="95000"/>
                            </a:schemeClr>
                          </a:solidFill>
                          <a:effectLst/>
                          <a:latin typeface="Arial" pitchFamily="34" charset="0"/>
                          <a:cs typeface="Arial" pitchFamily="34" charset="0"/>
                        </a:rPr>
                        <a:t>%</a:t>
                      </a:r>
                      <a:endParaRPr lang="en-US" sz="2000" b="1">
                        <a:solidFill>
                          <a:schemeClr val="bg1">
                            <a:lumMod val="95000"/>
                          </a:schemeClr>
                        </a:solidFill>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600"/>
                        </a:spcAft>
                        <a:tabLst>
                          <a:tab pos="1143000" algn="l"/>
                        </a:tabLst>
                      </a:pPr>
                      <a:r>
                        <a:rPr lang="en-US" sz="2000" b="1">
                          <a:solidFill>
                            <a:schemeClr val="bg1">
                              <a:lumMod val="95000"/>
                            </a:schemeClr>
                          </a:solidFill>
                          <a:effectLst/>
                          <a:latin typeface="Arial" pitchFamily="34" charset="0"/>
                          <a:cs typeface="Arial" pitchFamily="34" charset="0"/>
                        </a:rPr>
                        <a:t>SL</a:t>
                      </a:r>
                      <a:endParaRPr lang="en-US" sz="2000" b="1">
                        <a:solidFill>
                          <a:schemeClr val="bg1">
                            <a:lumMod val="95000"/>
                          </a:schemeClr>
                        </a:solidFill>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600"/>
                        </a:spcAft>
                        <a:tabLst>
                          <a:tab pos="1143000" algn="l"/>
                        </a:tabLst>
                      </a:pPr>
                      <a:r>
                        <a:rPr lang="en-US" sz="2000" b="1">
                          <a:solidFill>
                            <a:schemeClr val="bg1">
                              <a:lumMod val="95000"/>
                            </a:schemeClr>
                          </a:solidFill>
                          <a:effectLst/>
                          <a:latin typeface="Arial" pitchFamily="34" charset="0"/>
                          <a:cs typeface="Arial" pitchFamily="34" charset="0"/>
                        </a:rPr>
                        <a:t>%</a:t>
                      </a:r>
                      <a:endParaRPr lang="en-US" sz="2000" b="1">
                        <a:solidFill>
                          <a:schemeClr val="bg1">
                            <a:lumMod val="95000"/>
                          </a:schemeClr>
                        </a:solidFill>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học Cơ bản</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18/32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56.25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14/32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43.75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Lý luận Chính trị</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12/16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75.0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04/16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25.0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 Cơ khí</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11/25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44.0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14/25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56.0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 Động lực</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13/17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76.5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04/17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23.5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 Điện – Điện tử</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23/32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71.8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9/32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28.2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CNTT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18/25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07/25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28.0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 Nhiệt lạnh</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03/9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33.3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06/9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66.67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CN May – Thời trang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02/9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22.2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07/9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77.8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38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1143000" algn="l"/>
                        </a:tabLst>
                      </a:pPr>
                      <a:r>
                        <a:rPr lang="en-US" sz="2000">
                          <a:effectLst/>
                          <a:latin typeface="Arial" pitchFamily="34" charset="0"/>
                          <a:cs typeface="Arial" pitchFamily="34" charset="0"/>
                        </a:rPr>
                        <a:t>Khoa Kinh tế</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13/13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4769">
                <a:tc gridSpan="2">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Tổng cộng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113/178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63.5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65/178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36.5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211902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94704"/>
            <a:ext cx="7924800" cy="907941"/>
          </a:xfrm>
          <a:prstGeom prst="rect">
            <a:avLst/>
          </a:prstGeom>
        </p:spPr>
        <p:txBody>
          <a:bodyPr wrap="square">
            <a:spAutoFit/>
          </a:bodyPr>
          <a:lstStyle/>
          <a:p>
            <a:pPr algn="just">
              <a:spcBef>
                <a:spcPts val="6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6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46048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860590"/>
            <a:ext cx="7670800" cy="707886"/>
          </a:xfrm>
          <a:prstGeom prst="rect">
            <a:avLst/>
          </a:prstGeom>
        </p:spPr>
        <p:txBody>
          <a:bodyPr wrap="square">
            <a:spAutoFit/>
          </a:bodyPr>
          <a:lstStyle/>
          <a:p>
            <a:pPr algn="just"/>
            <a:r>
              <a:rPr lang="en-US" sz="2000" b="1">
                <a:latin typeface="Arial" pitchFamily="34" charset="0"/>
                <a:cs typeface="Arial" pitchFamily="34" charset="0"/>
              </a:rPr>
              <a:t>2.5.2. Kết quả sinh hoạt chuyên môn, hội thảo khoa học của khoa, tổ chuyên môn:</a:t>
            </a:r>
            <a:endParaRPr lang="en-US" sz="2000">
              <a:latin typeface="Arial" pitchFamily="34" charset="0"/>
              <a:cs typeface="Arial" pitchFamily="34" charset="0"/>
            </a:endParaRPr>
          </a:p>
        </p:txBody>
      </p:sp>
      <p:sp>
        <p:nvSpPr>
          <p:cNvPr id="2" name="Rectangle 1"/>
          <p:cNvSpPr/>
          <p:nvPr/>
        </p:nvSpPr>
        <p:spPr>
          <a:xfrm>
            <a:off x="1066800" y="2851190"/>
            <a:ext cx="7886700" cy="3016210"/>
          </a:xfrm>
          <a:prstGeom prst="rect">
            <a:avLst/>
          </a:prstGeom>
        </p:spPr>
        <p:txBody>
          <a:bodyPr wrap="square">
            <a:spAutoFit/>
          </a:bodyPr>
          <a:lstStyle/>
          <a:p>
            <a:pPr marL="342900" lvl="0" indent="-342900" algn="just">
              <a:lnSpc>
                <a:spcPct val="150000"/>
              </a:lnSpc>
              <a:spcBef>
                <a:spcPts val="1200"/>
              </a:spcBef>
              <a:buFont typeface="Wingdings" pitchFamily="2" charset="2"/>
              <a:buChar char="§"/>
            </a:pPr>
            <a:r>
              <a:rPr lang="en-US" sz="2000">
                <a:latin typeface="Arial" pitchFamily="34" charset="0"/>
                <a:cs typeface="Arial" pitchFamily="34" charset="0"/>
              </a:rPr>
              <a:t>Kết quả sinh hoạt chuyên môn: các khoa đảm bảo sinh hoạt chuyên môn định kỳ hàng tháng. Tuy nhiên, có một số trường hợp cần thiết: xây dựng chương trình, phân công giảng viên giảng dạy các chuyên ngành mới,… thì họp 2-3 lần/tháng.</a:t>
            </a:r>
          </a:p>
          <a:p>
            <a:pPr marL="342900" indent="-342900" algn="just">
              <a:lnSpc>
                <a:spcPct val="150000"/>
              </a:lnSpc>
              <a:spcBef>
                <a:spcPts val="1200"/>
              </a:spcBef>
              <a:buFont typeface="Wingdings" pitchFamily="2" charset="2"/>
              <a:buChar char="§"/>
            </a:pPr>
            <a:r>
              <a:rPr lang="en-US" sz="2000">
                <a:latin typeface="Arial" pitchFamily="34" charset="0"/>
                <a:cs typeface="Arial" pitchFamily="34" charset="0"/>
              </a:rPr>
              <a:t>Kết quả sinh hoạt chuyên đề và hội thảo khoa học: </a:t>
            </a:r>
            <a:r>
              <a:rPr lang="en-US" sz="2000" i="1">
                <a:latin typeface="Arial" pitchFamily="34" charset="0"/>
                <a:cs typeface="Arial" pitchFamily="34" charset="0"/>
              </a:rPr>
              <a:t>(Chi tiết xem phụ lục 1)</a:t>
            </a:r>
            <a:endParaRPr lang="en-US" sz="2000">
              <a:latin typeface="Arial" pitchFamily="34" charset="0"/>
              <a:cs typeface="Arial" pitchFamily="34" charset="0"/>
            </a:endParaRPr>
          </a:p>
        </p:txBody>
      </p:sp>
    </p:spTree>
    <p:extLst>
      <p:ext uri="{BB962C8B-B14F-4D97-AF65-F5344CB8AC3E}">
        <p14:creationId xmlns:p14="http://schemas.microsoft.com/office/powerpoint/2010/main" val="39410247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99060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371600"/>
            <a:ext cx="7670800" cy="400110"/>
          </a:xfrm>
          <a:prstGeom prst="rect">
            <a:avLst/>
          </a:prstGeom>
        </p:spPr>
        <p:txBody>
          <a:bodyPr wrap="square">
            <a:spAutoFit/>
          </a:bodyPr>
          <a:lstStyle/>
          <a:p>
            <a:r>
              <a:rPr lang="en-US" sz="2000" b="1">
                <a:latin typeface="Arial" pitchFamily="34" charset="0"/>
                <a:cs typeface="Arial" pitchFamily="34" charset="0"/>
              </a:rPr>
              <a:t>2.5.3. Thao giảng cấp khoa: </a:t>
            </a:r>
            <a:endParaRPr lang="en-US" sz="2000">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76675055"/>
              </p:ext>
            </p:extLst>
          </p:nvPr>
        </p:nvGraphicFramePr>
        <p:xfrm>
          <a:off x="76200" y="1929435"/>
          <a:ext cx="8991600" cy="4852365"/>
        </p:xfrm>
        <a:graphic>
          <a:graphicData uri="http://schemas.openxmlformats.org/drawingml/2006/table">
            <a:tbl>
              <a:tblPr firstRow="1" firstCol="1" bandRow="1">
                <a:tableStyleId>{F2DE63D5-997A-4646-A377-4702673A728D}</a:tableStyleId>
              </a:tblPr>
              <a:tblGrid>
                <a:gridCol w="749300"/>
                <a:gridCol w="3136900"/>
                <a:gridCol w="838200"/>
                <a:gridCol w="914400"/>
                <a:gridCol w="838200"/>
                <a:gridCol w="762000"/>
                <a:gridCol w="838200"/>
                <a:gridCol w="914400"/>
              </a:tblGrid>
              <a:tr h="257065">
                <a:tc row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TT</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Khoa</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Nhất</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Nhì</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Ba</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257065">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SL</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SL</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SL</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marL="0" marR="0" algn="ctr">
                        <a:spcBef>
                          <a:spcPts val="0"/>
                        </a:spcBef>
                        <a:spcAft>
                          <a:spcPts val="0"/>
                        </a:spcAft>
                        <a:tabLst>
                          <a:tab pos="1143000" algn="l"/>
                        </a:tabLst>
                      </a:pPr>
                      <a:r>
                        <a:rPr lang="en-US" sz="1800" b="1">
                          <a:solidFill>
                            <a:schemeClr val="bg1">
                              <a:lumMod val="95000"/>
                            </a:schemeClr>
                          </a:solidFill>
                          <a:effectLst/>
                          <a:latin typeface="Arial" pitchFamily="34" charset="0"/>
                          <a:cs typeface="Arial" pitchFamily="34" charset="0"/>
                        </a:rPr>
                        <a:t>%</a:t>
                      </a:r>
                      <a:endParaRPr lang="en-US" sz="1800" b="1">
                        <a:solidFill>
                          <a:schemeClr val="bg1">
                            <a:lumMod val="95000"/>
                          </a:schemeClr>
                        </a:solidFill>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1</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học Cơ bản</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5629">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2</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Lý luận Chính trị</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 Cơ khí</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4</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 Động lực</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5629">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5</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 Điện – Điện tử</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6</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CNTT</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01/2</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50.0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01/2</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50.0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 </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 </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7</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 Nhiệt lạnh</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5629">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8</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CN May – </a:t>
                      </a:r>
                      <a:r>
                        <a:rPr lang="en-US" sz="1800" smtClean="0">
                          <a:effectLst/>
                          <a:latin typeface="Arial" pitchFamily="34" charset="0"/>
                          <a:cs typeface="Arial" pitchFamily="34" charset="0"/>
                        </a:rPr>
                        <a:t>TT</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01/2</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50.0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01/2</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50.0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 </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 </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83753">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9</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1143000" algn="l"/>
                        </a:tabLst>
                      </a:pPr>
                      <a:r>
                        <a:rPr lang="en-US" sz="1800">
                          <a:effectLst/>
                          <a:latin typeface="Arial" pitchFamily="34" charset="0"/>
                          <a:cs typeface="Arial" pitchFamily="34" charset="0"/>
                        </a:rPr>
                        <a:t>Khoa Kinh tế</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01/3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33,33</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257065">
                <a:tc gridSpan="2">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Tổng cộng</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en-US"/>
                    </a:p>
                  </a:txBody>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04/10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40.0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04/10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40.0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02/10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ctr">
                        <a:spcBef>
                          <a:spcPts val="0"/>
                        </a:spcBef>
                        <a:spcAft>
                          <a:spcPts val="0"/>
                        </a:spcAft>
                        <a:tabLst>
                          <a:tab pos="1143000" algn="l"/>
                        </a:tabLst>
                      </a:pPr>
                      <a:r>
                        <a:rPr lang="en-US" sz="1800">
                          <a:effectLst/>
                          <a:latin typeface="Arial" pitchFamily="34" charset="0"/>
                          <a:cs typeface="Arial" pitchFamily="34" charset="0"/>
                        </a:rPr>
                        <a:t>20.0</a:t>
                      </a:r>
                      <a:endParaRPr lang="en-US" sz="1800">
                        <a:effectLst/>
                        <a:latin typeface="Arial" pitchFamily="34" charset="0"/>
                        <a:ea typeface="Times New Roman"/>
                        <a:cs typeface="Arial" pitchFamily="34" charset="0"/>
                      </a:endParaRPr>
                    </a:p>
                  </a:txBody>
                  <a:tcPr marL="66419" marR="6641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35086501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6189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20009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581090"/>
            <a:ext cx="7670800" cy="400110"/>
          </a:xfrm>
          <a:prstGeom prst="rect">
            <a:avLst/>
          </a:prstGeom>
        </p:spPr>
        <p:txBody>
          <a:bodyPr wrap="square">
            <a:spAutoFit/>
          </a:bodyPr>
          <a:lstStyle/>
          <a:p>
            <a:r>
              <a:rPr lang="en-US" sz="2000" b="1">
                <a:latin typeface="Arial" pitchFamily="34" charset="0"/>
                <a:cs typeface="Arial" pitchFamily="34" charset="0"/>
              </a:rPr>
              <a:t>2.5.4. Tham gia Hội giảng cấp Thành phố:</a:t>
            </a:r>
            <a:endParaRPr lang="en-US" sz="2000">
              <a:latin typeface="Arial" pitchFamily="34" charset="0"/>
              <a:cs typeface="Arial" pitchFamily="34" charset="0"/>
            </a:endParaRPr>
          </a:p>
        </p:txBody>
      </p:sp>
      <p:sp>
        <p:nvSpPr>
          <p:cNvPr id="2" name="Rectangle 1"/>
          <p:cNvSpPr/>
          <p:nvPr/>
        </p:nvSpPr>
        <p:spPr>
          <a:xfrm>
            <a:off x="1066800" y="2286000"/>
            <a:ext cx="7924800" cy="3785652"/>
          </a:xfrm>
          <a:prstGeom prst="rect">
            <a:avLst/>
          </a:prstGeom>
        </p:spPr>
        <p:txBody>
          <a:bodyPr wrap="square">
            <a:spAutoFit/>
          </a:bodyPr>
          <a:lstStyle/>
          <a:p>
            <a:pPr indent="406400" algn="just">
              <a:spcBef>
                <a:spcPts val="1200"/>
              </a:spcBef>
            </a:pPr>
            <a:r>
              <a:rPr lang="en-US" sz="2000">
                <a:latin typeface="Arial" pitchFamily="34" charset="0"/>
                <a:cs typeface="Arial" pitchFamily="34" charset="0"/>
              </a:rPr>
              <a:t>Nhà trường đã tổ chức Hội giảng Nhà giáo GDNN cấp trường năm học 2017-2018 vào ngày 5 &amp; 6/4/2018; có 09 đơn vị tham dự Hội giảng</a:t>
            </a:r>
            <a:r>
              <a:rPr lang="pt-BR" sz="2000">
                <a:latin typeface="Arial" pitchFamily="34" charset="0"/>
                <a:cs typeface="Arial" pitchFamily="34" charset="0"/>
              </a:rPr>
              <a:t>; t</a:t>
            </a:r>
            <a:r>
              <a:rPr lang="en-US" sz="2000">
                <a:latin typeface="Arial" pitchFamily="34" charset="0"/>
                <a:cs typeface="Arial" pitchFamily="34" charset="0"/>
              </a:rPr>
              <a:t>ổng số GV dự thi là 16 GV, trong đó:  07 GV dự thi soạn bài giảng lý thuyết, 09 GV dự thi soạn ba bài giảng Lý thuyết, Thực hành và Tích hợp</a:t>
            </a:r>
            <a:r>
              <a:rPr lang="pt-BR" sz="2000" smtClean="0">
                <a:latin typeface="Arial" pitchFamily="34" charset="0"/>
                <a:cs typeface="Arial" pitchFamily="34" charset="0"/>
              </a:rPr>
              <a:t>.</a:t>
            </a:r>
          </a:p>
          <a:p>
            <a:pPr indent="406400" algn="just">
              <a:spcBef>
                <a:spcPts val="1200"/>
              </a:spcBef>
            </a:pPr>
            <a:r>
              <a:rPr lang="en-US" sz="2000" smtClean="0">
                <a:latin typeface="Arial" pitchFamily="34" charset="0"/>
                <a:cs typeface="Arial" pitchFamily="34" charset="0"/>
              </a:rPr>
              <a:t>Kết </a:t>
            </a:r>
            <a:r>
              <a:rPr lang="en-US" sz="2000">
                <a:latin typeface="Arial" pitchFamily="34" charset="0"/>
                <a:cs typeface="Arial" pitchFamily="34" charset="0"/>
              </a:rPr>
              <a:t>quả Hội giảng: có 12/16 GV dự thi được công nhận GV dạy giỏi cấp trường, trong đó có 02 giải nhất, 02 giải nhì, 03 giải </a:t>
            </a:r>
            <a:r>
              <a:rPr lang="en-US" sz="2000" smtClean="0">
                <a:latin typeface="Arial" pitchFamily="34" charset="0"/>
                <a:cs typeface="Arial" pitchFamily="34" charset="0"/>
              </a:rPr>
              <a:t>ba.</a:t>
            </a:r>
          </a:p>
          <a:p>
            <a:pPr indent="406400" algn="just">
              <a:spcBef>
                <a:spcPts val="1200"/>
              </a:spcBef>
            </a:pPr>
            <a:r>
              <a:rPr lang="en-US" sz="2000" smtClean="0">
                <a:latin typeface="Arial" pitchFamily="34" charset="0"/>
                <a:cs typeface="Arial" pitchFamily="34" charset="0"/>
              </a:rPr>
              <a:t>Nhà </a:t>
            </a:r>
            <a:r>
              <a:rPr lang="en-US" sz="2000">
                <a:latin typeface="Arial" pitchFamily="34" charset="0"/>
                <a:cs typeface="Arial" pitchFamily="34" charset="0"/>
              </a:rPr>
              <a:t>trưởng đã giới thiệu 04 GV tham gia Hội giảng Nhà giáo GDNN cấp thành phố năm 2018 vào cuối tháng 6/2018 và kết quả có 01 GV đạt giải khuyến khích, 03 GV được công nhận GV dạy giỏi cấp thành phố.</a:t>
            </a:r>
          </a:p>
        </p:txBody>
      </p:sp>
    </p:spTree>
    <p:extLst>
      <p:ext uri="{BB962C8B-B14F-4D97-AF65-F5344CB8AC3E}">
        <p14:creationId xmlns:p14="http://schemas.microsoft.com/office/powerpoint/2010/main" val="183808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55937"/>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27629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727537"/>
            <a:ext cx="7670800" cy="1015663"/>
          </a:xfrm>
          <a:prstGeom prst="rect">
            <a:avLst/>
          </a:prstGeom>
        </p:spPr>
        <p:txBody>
          <a:bodyPr wrap="square">
            <a:spAutoFit/>
          </a:bodyPr>
          <a:lstStyle/>
          <a:p>
            <a:pPr algn="just"/>
            <a:r>
              <a:rPr lang="en-US" sz="2000" b="1">
                <a:latin typeface="Arial" pitchFamily="34" charset="0"/>
                <a:cs typeface="Arial" pitchFamily="34" charset="0"/>
              </a:rPr>
              <a:t>2.5.5. Tổ chức Hội thi Học sinh sinh viên (HSSV) giỏi nghề cấp khoa và bồi dưỡng HSSV thi giỏi nghề, thi tay nghề các cấp.</a:t>
            </a:r>
            <a:endParaRPr lang="en-US" sz="2000">
              <a:latin typeface="Arial" pitchFamily="34" charset="0"/>
              <a:cs typeface="Arial" pitchFamily="34" charset="0"/>
            </a:endParaRPr>
          </a:p>
        </p:txBody>
      </p:sp>
      <p:sp>
        <p:nvSpPr>
          <p:cNvPr id="6" name="Rectangle 5"/>
          <p:cNvSpPr/>
          <p:nvPr/>
        </p:nvSpPr>
        <p:spPr>
          <a:xfrm>
            <a:off x="1066800" y="2846725"/>
            <a:ext cx="8077200" cy="3477875"/>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Tổ chức thi giỏi nghề cấp khoa:</a:t>
            </a:r>
          </a:p>
          <a:p>
            <a:pPr marL="574675" lvl="1" indent="-293688" algn="just">
              <a:spcBef>
                <a:spcPts val="1200"/>
              </a:spcBef>
              <a:buFont typeface="Wingdings" pitchFamily="2" charset="2"/>
              <a:buChar char="v"/>
            </a:pPr>
            <a:r>
              <a:rPr lang="en-US" sz="2000">
                <a:latin typeface="Arial" pitchFamily="34" charset="0"/>
                <a:cs typeface="Arial" pitchFamily="34" charset="0"/>
              </a:rPr>
              <a:t>Khoa Công nghệ thông tin: 01 giải nhất, 01 giải nhì và 01 giải </a:t>
            </a:r>
            <a:r>
              <a:rPr lang="en-US" sz="2000" smtClean="0">
                <a:latin typeface="Arial" pitchFamily="34" charset="0"/>
                <a:cs typeface="Arial" pitchFamily="34" charset="0"/>
              </a:rPr>
              <a:t>ba</a:t>
            </a:r>
          </a:p>
          <a:p>
            <a:pPr marL="574675" lvl="1" indent="-293688" algn="just">
              <a:spcBef>
                <a:spcPts val="1200"/>
              </a:spcBef>
              <a:buFont typeface="Wingdings" pitchFamily="2" charset="2"/>
              <a:buChar char="v"/>
            </a:pPr>
            <a:r>
              <a:rPr lang="en-US" sz="2000" smtClean="0">
                <a:latin typeface="Arial" pitchFamily="34" charset="0"/>
                <a:cs typeface="Arial" pitchFamily="34" charset="0"/>
              </a:rPr>
              <a:t>Khoa </a:t>
            </a:r>
            <a:r>
              <a:rPr lang="en-US" sz="2000">
                <a:latin typeface="Arial" pitchFamily="34" charset="0"/>
                <a:cs typeface="Arial" pitchFamily="34" charset="0"/>
              </a:rPr>
              <a:t>Công nghệ May – Thời Trang: 01 giải nhất, 01 giải nhì, 01 giải ba và 02 giải khuyến </a:t>
            </a:r>
            <a:r>
              <a:rPr lang="en-US" sz="2000" smtClean="0">
                <a:latin typeface="Arial" pitchFamily="34" charset="0"/>
                <a:cs typeface="Arial" pitchFamily="34" charset="0"/>
              </a:rPr>
              <a:t>khích.</a:t>
            </a:r>
          </a:p>
          <a:p>
            <a:pPr marL="574675" lvl="1" indent="-293688" algn="just">
              <a:spcBef>
                <a:spcPts val="1200"/>
              </a:spcBef>
              <a:buFont typeface="Wingdings" pitchFamily="2" charset="2"/>
              <a:buChar char="v"/>
            </a:pPr>
            <a:r>
              <a:rPr lang="en-US" sz="2000" smtClean="0">
                <a:latin typeface="Arial" pitchFamily="34" charset="0"/>
                <a:cs typeface="Arial" pitchFamily="34" charset="0"/>
              </a:rPr>
              <a:t>Khoa </a:t>
            </a:r>
            <a:r>
              <a:rPr lang="en-US" sz="2000">
                <a:latin typeface="Arial" pitchFamily="34" charset="0"/>
                <a:cs typeface="Arial" pitchFamily="34" charset="0"/>
              </a:rPr>
              <a:t>Công nghệ Cơ khí: 03 giải nhất, 03 giải nhì, 03 giải ba</a:t>
            </a:r>
          </a:p>
          <a:p>
            <a:pPr marL="342900" lvl="0" indent="-342900" algn="just">
              <a:spcBef>
                <a:spcPts val="1200"/>
              </a:spcBef>
              <a:buFont typeface="Wingdings" pitchFamily="2" charset="2"/>
              <a:buChar char="§"/>
            </a:pPr>
            <a:r>
              <a:rPr lang="en-US" sz="2000">
                <a:latin typeface="Arial" pitchFamily="34" charset="0"/>
                <a:cs typeface="Arial" pitchFamily="34" charset="0"/>
              </a:rPr>
              <a:t>Sinh viên khoa CNTT trường tham gia kỳ thi Olympic Tin học Sinh viên Toàn quốc 2017 lần thứ 26 tổ chức Tại trường ĐH Sư Phạm TP.HCM từ 05/12/2017 đến 08/12/2017. Kết quả: 01 giải ba và 01 giải khuyến khích</a:t>
            </a:r>
          </a:p>
        </p:txBody>
      </p:sp>
    </p:spTree>
    <p:extLst>
      <p:ext uri="{BB962C8B-B14F-4D97-AF65-F5344CB8AC3E}">
        <p14:creationId xmlns:p14="http://schemas.microsoft.com/office/powerpoint/2010/main" val="11254021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279737"/>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117937"/>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498937"/>
            <a:ext cx="7670800" cy="1015663"/>
          </a:xfrm>
          <a:prstGeom prst="rect">
            <a:avLst/>
          </a:prstGeom>
        </p:spPr>
        <p:txBody>
          <a:bodyPr wrap="square">
            <a:spAutoFit/>
          </a:bodyPr>
          <a:lstStyle/>
          <a:p>
            <a:pPr algn="just"/>
            <a:r>
              <a:rPr lang="en-US" sz="2000" b="1">
                <a:latin typeface="Arial" pitchFamily="34" charset="0"/>
                <a:cs typeface="Arial" pitchFamily="34" charset="0"/>
              </a:rPr>
              <a:t>2.5.5. Tổ chức Hội thi Học sinh sinh viên (HSSV) giỏi nghề cấp khoa và bồi dưỡng HSSV thi giỏi nghề, thi tay nghề các cấp.</a:t>
            </a:r>
            <a:endParaRPr lang="en-US" sz="2000">
              <a:latin typeface="Arial" pitchFamily="34" charset="0"/>
              <a:cs typeface="Arial" pitchFamily="34" charset="0"/>
            </a:endParaRPr>
          </a:p>
        </p:txBody>
      </p:sp>
      <p:sp>
        <p:nvSpPr>
          <p:cNvPr id="2" name="Rectangle 1"/>
          <p:cNvSpPr/>
          <p:nvPr/>
        </p:nvSpPr>
        <p:spPr>
          <a:xfrm>
            <a:off x="1041400" y="2743200"/>
            <a:ext cx="7912100" cy="363176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Sinh viên của trường tham gia Kỳ thi tay nghề thành phố năm 2018 do Sở Lao động Thương binh và Xã hội thành phố tổ chức từ 27/3/2018 đến 01/4/2018. Kết quả: 16/16 sinh viên tham gia kỳ thi tay nghề được nhận giấy chứng nhận giỏi nghề của Sở Lao động Thương binh và Xã hội; trong đó có 02 giải nhì, 01 giải ba và 8 giải khuyến khích. Một Sinh viên khoa CNTT của trường tham gia dự thi tay nghề toàn quốc năm 2018 và đạt giải khuyến khích.</a:t>
            </a:r>
          </a:p>
          <a:p>
            <a:pPr marL="342900" indent="-342900" algn="just">
              <a:spcBef>
                <a:spcPts val="1200"/>
              </a:spcBef>
              <a:buFont typeface="Wingdings" pitchFamily="2" charset="2"/>
              <a:buChar char="§"/>
            </a:pPr>
            <a:r>
              <a:rPr lang="en-US" sz="2000">
                <a:latin typeface="Arial" pitchFamily="34" charset="0"/>
                <a:cs typeface="Arial" pitchFamily="34" charset="0"/>
              </a:rPr>
              <a:t>Tham gia thi giỏi nghề cấp Thành đoàn năm 2018: có 10 HSSV của 3 khoa CNTT, khoa CN Động lực và khoa CN May – Thời trang. Kết quả: đạt 01 giải nhì và 01 giải khuyến khích.</a:t>
            </a:r>
          </a:p>
        </p:txBody>
      </p:sp>
    </p:spTree>
    <p:extLst>
      <p:ext uri="{BB962C8B-B14F-4D97-AF65-F5344CB8AC3E}">
        <p14:creationId xmlns:p14="http://schemas.microsoft.com/office/powerpoint/2010/main" val="32251837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12389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575137"/>
            <a:ext cx="7670800" cy="1015663"/>
          </a:xfrm>
          <a:prstGeom prst="rect">
            <a:avLst/>
          </a:prstGeom>
        </p:spPr>
        <p:txBody>
          <a:bodyPr wrap="square">
            <a:spAutoFit/>
          </a:bodyPr>
          <a:lstStyle/>
          <a:p>
            <a:pPr algn="just"/>
            <a:r>
              <a:rPr lang="en-US" sz="2000" b="1">
                <a:latin typeface="Arial" pitchFamily="34" charset="0"/>
                <a:cs typeface="Arial" pitchFamily="34" charset="0"/>
              </a:rPr>
              <a:t>2.5.6. Việc </a:t>
            </a:r>
            <a:r>
              <a:rPr lang="vi-VN" sz="2000" b="1">
                <a:latin typeface="Arial" pitchFamily="34" charset="0"/>
                <a:cs typeface="Arial" pitchFamily="34" charset="0"/>
              </a:rPr>
              <a:t>hoàn chỉnh chương trình, giáo trình đào tạo</a:t>
            </a:r>
            <a:r>
              <a:rPr lang="en-US" sz="2000" b="1">
                <a:latin typeface="Arial" pitchFamily="34" charset="0"/>
                <a:cs typeface="Arial" pitchFamily="34" charset="0"/>
              </a:rPr>
              <a:t> đã có và xây dựng các </a:t>
            </a:r>
            <a:r>
              <a:rPr lang="vi-VN" sz="2000" b="1">
                <a:latin typeface="Arial" pitchFamily="34" charset="0"/>
                <a:cs typeface="Arial" pitchFamily="34" charset="0"/>
              </a:rPr>
              <a:t>chương trình, giáo trình đào tạo</a:t>
            </a:r>
            <a:r>
              <a:rPr lang="en-US" sz="2000" b="1">
                <a:latin typeface="Arial" pitchFamily="34" charset="0"/>
                <a:cs typeface="Arial" pitchFamily="34" charset="0"/>
              </a:rPr>
              <a:t> mới </a:t>
            </a:r>
            <a:r>
              <a:rPr lang="en-US" sz="2000" i="1">
                <a:latin typeface="Arial" pitchFamily="34" charset="0"/>
                <a:cs typeface="Arial" pitchFamily="34" charset="0"/>
              </a:rPr>
              <a:t>(Chi tiết xem phụ lục 2):</a:t>
            </a:r>
            <a:endParaRPr lang="en-US" sz="2000">
              <a:latin typeface="Arial" pitchFamily="34" charset="0"/>
              <a:cs typeface="Arial" pitchFamily="34" charset="0"/>
            </a:endParaRPr>
          </a:p>
        </p:txBody>
      </p:sp>
      <p:sp>
        <p:nvSpPr>
          <p:cNvPr id="6" name="Rectangle 5"/>
          <p:cNvSpPr/>
          <p:nvPr/>
        </p:nvSpPr>
        <p:spPr>
          <a:xfrm>
            <a:off x="1079500" y="2769037"/>
            <a:ext cx="7924800" cy="363176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Cùng</a:t>
            </a:r>
            <a:r>
              <a:rPr lang="es-ES" sz="2000">
                <a:latin typeface="Arial" pitchFamily="34" charset="0"/>
                <a:cs typeface="Arial" pitchFamily="34" charset="0"/>
              </a:rPr>
              <a:t> với việc hoàn thiện mục tiêu, phát triển quy mô đào tạo, nhà trường đã tích cực hoàn thiện nội dung chương trình đào tạo các ngành theo chủ trương mềm hóa chương trình và xây dựng chương trình trên cơ sở các quy định của Tổng cục dạy nghề và yêu cầu của doanh nghiệp. </a:t>
            </a:r>
            <a:endParaRPr lang="en-US" sz="2000">
              <a:latin typeface="Arial" pitchFamily="34" charset="0"/>
              <a:cs typeface="Arial" pitchFamily="34" charset="0"/>
            </a:endParaRPr>
          </a:p>
          <a:p>
            <a:pPr marL="342900" indent="-342900" algn="just">
              <a:spcBef>
                <a:spcPts val="1200"/>
              </a:spcBef>
              <a:buFont typeface="Wingdings" pitchFamily="2" charset="2"/>
              <a:buChar char="§"/>
            </a:pPr>
            <a:r>
              <a:rPr lang="es-ES" sz="2000">
                <a:latin typeface="Arial" pitchFamily="34" charset="0"/>
                <a:cs typeface="Arial" pitchFamily="34" charset="0"/>
              </a:rPr>
              <a:t>Tổ chức tốt công tác biên soạn bộ đề cương chi tiết các học phần, trong đó ghi đầy đủ nội dung của học phần với các chương mục, mục đích, yêu cầu của môn học, hình thức thi, cách đánh giá kết quả học tập của sinh viên, giáo trình chính và các tài liệu tham khảo… Đảm bảo 100% các học </a:t>
            </a:r>
            <a:r>
              <a:rPr lang="en-US" sz="2000">
                <a:latin typeface="Arial" pitchFamily="34" charset="0"/>
                <a:cs typeface="Arial" pitchFamily="34" charset="0"/>
              </a:rPr>
              <a:t>phần</a:t>
            </a:r>
            <a:r>
              <a:rPr lang="es-ES" sz="2000">
                <a:latin typeface="Arial" pitchFamily="34" charset="0"/>
                <a:cs typeface="Arial" pitchFamily="34" charset="0"/>
              </a:rPr>
              <a:t> đều có đề cương chi tiết, danh mục tài liệu giảng dạy chính và tài liệu tham khảo.</a:t>
            </a:r>
            <a:endParaRPr lang="en-US" sz="2000">
              <a:latin typeface="Arial" pitchFamily="34" charset="0"/>
              <a:cs typeface="Arial" pitchFamily="34" charset="0"/>
            </a:endParaRPr>
          </a:p>
        </p:txBody>
      </p:sp>
    </p:spTree>
    <p:extLst>
      <p:ext uri="{BB962C8B-B14F-4D97-AF65-F5344CB8AC3E}">
        <p14:creationId xmlns:p14="http://schemas.microsoft.com/office/powerpoint/2010/main" val="11757036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99060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371600"/>
            <a:ext cx="7670800" cy="707886"/>
          </a:xfrm>
          <a:prstGeom prst="rect">
            <a:avLst/>
          </a:prstGeom>
        </p:spPr>
        <p:txBody>
          <a:bodyPr wrap="square">
            <a:spAutoFit/>
          </a:bodyPr>
          <a:lstStyle/>
          <a:p>
            <a:pPr algn="just"/>
            <a:r>
              <a:rPr lang="es-ES" sz="2000" b="1">
                <a:latin typeface="Arial" pitchFamily="34" charset="0"/>
                <a:cs typeface="Arial" pitchFamily="34" charset="0"/>
              </a:rPr>
              <a:t>2.5.7. Kết quả thực tập tại doanh nghiệp của giảng viên các khoa:</a:t>
            </a:r>
            <a:endParaRPr lang="en-US" sz="2000">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654962087"/>
              </p:ext>
            </p:extLst>
          </p:nvPr>
        </p:nvGraphicFramePr>
        <p:xfrm>
          <a:off x="1066800" y="2286000"/>
          <a:ext cx="7924800" cy="3969385"/>
        </p:xfrm>
        <a:graphic>
          <a:graphicData uri="http://schemas.openxmlformats.org/drawingml/2006/table">
            <a:tbl>
              <a:tblPr firstRow="1" firstCol="1" bandRow="1">
                <a:tableStyleId>{F2DE63D5-997A-4646-A377-4702673A728D}</a:tableStyleId>
              </a:tblPr>
              <a:tblGrid>
                <a:gridCol w="658338"/>
                <a:gridCol w="3380262"/>
                <a:gridCol w="2365754"/>
                <a:gridCol w="1520446"/>
              </a:tblGrid>
              <a:tr h="490220">
                <a:tc>
                  <a:txBody>
                    <a:bodyPr/>
                    <a:lstStyle/>
                    <a:p>
                      <a:pPr marL="0" marR="0" algn="ctr">
                        <a:spcBef>
                          <a:spcPts val="0"/>
                        </a:spcBef>
                        <a:spcAft>
                          <a:spcPts val="0"/>
                        </a:spcAft>
                      </a:pPr>
                      <a:r>
                        <a:rPr lang="en-US" sz="2000">
                          <a:effectLst/>
                          <a:latin typeface="Arial" pitchFamily="34" charset="0"/>
                          <a:cs typeface="Arial" pitchFamily="34" charset="0"/>
                        </a:rPr>
                        <a:t>STT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Khoa</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Số lượng GV tham gia/Tổng số GV của khoa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Tỷ lệ </a:t>
                      </a:r>
                    </a:p>
                    <a:p>
                      <a:pPr marL="0" marR="0" algn="ctr">
                        <a:spcBef>
                          <a:spcPts val="0"/>
                        </a:spcBef>
                        <a:spcAft>
                          <a:spcPts val="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114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1</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học Cơ bản</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03/32</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9.4</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606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2</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Lý luận Chính trị</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0/16</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1620">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3</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 Cơ khí</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15/25</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60.0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479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4</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 Động lực</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11/17</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64.7</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970">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5</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 Điện – Điện tử</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30/32</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93.8</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2890">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6</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CNTT</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25/25</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17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7</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 Nhiệt lạnh</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0/9</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9875">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8</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CN May – Thời trang</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07/9</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77.8</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6540">
                <a:tc>
                  <a:txBody>
                    <a:bodyPr/>
                    <a:lstStyle/>
                    <a:p>
                      <a:pPr marL="0" marR="0" algn="ctr">
                        <a:spcBef>
                          <a:spcPts val="0"/>
                        </a:spcBef>
                        <a:spcAft>
                          <a:spcPts val="0"/>
                        </a:spcAft>
                        <a:tabLst>
                          <a:tab pos="1143000" algn="l"/>
                        </a:tabLst>
                      </a:pPr>
                      <a:r>
                        <a:rPr lang="en-US" sz="2000">
                          <a:effectLst/>
                          <a:latin typeface="Arial" pitchFamily="34" charset="0"/>
                          <a:cs typeface="Arial" pitchFamily="34" charset="0"/>
                        </a:rPr>
                        <a:t>9</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tabLst>
                          <a:tab pos="1143000" algn="l"/>
                        </a:tabLst>
                      </a:pPr>
                      <a:r>
                        <a:rPr lang="en-US" sz="2000">
                          <a:effectLst/>
                          <a:latin typeface="Arial" pitchFamily="34" charset="0"/>
                          <a:cs typeface="Arial" pitchFamily="34" charset="0"/>
                        </a:rPr>
                        <a:t>Khoa Kinh tế</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13/13</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1785">
                <a:tc gridSpan="2">
                  <a:txBody>
                    <a:bodyPr/>
                    <a:lstStyle/>
                    <a:p>
                      <a:pPr marL="0" marR="0" algn="ctr">
                        <a:spcBef>
                          <a:spcPts val="0"/>
                        </a:spcBef>
                        <a:spcAft>
                          <a:spcPts val="0"/>
                        </a:spcAft>
                      </a:pPr>
                      <a:r>
                        <a:rPr lang="en-US" sz="2000">
                          <a:effectLst/>
                          <a:latin typeface="Arial" pitchFamily="34" charset="0"/>
                          <a:cs typeface="Arial" pitchFamily="34" charset="0"/>
                        </a:rPr>
                        <a:t>Tổng cộng</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US" sz="2000">
                          <a:effectLst/>
                          <a:latin typeface="Arial" pitchFamily="34" charset="0"/>
                          <a:cs typeface="Arial" pitchFamily="34" charset="0"/>
                        </a:rPr>
                        <a:t>104/178</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Arial" pitchFamily="34" charset="0"/>
                          <a:cs typeface="Arial" pitchFamily="34" charset="0"/>
                        </a:rPr>
                        <a:t>58.4</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943647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5981" y="1905000"/>
            <a:ext cx="8102600" cy="2308324"/>
          </a:xfrm>
          <a:prstGeom prst="rect">
            <a:avLst/>
          </a:prstGeom>
        </p:spPr>
        <p:txBody>
          <a:bodyPr wrap="square">
            <a:spAutoFit/>
          </a:bodyPr>
          <a:lstStyle/>
          <a:p>
            <a:r>
              <a:rPr lang="en-US" sz="3600" b="1" u="sng" dirty="0">
                <a:solidFill>
                  <a:srgbClr val="002060"/>
                </a:solidFill>
                <a:effectLst>
                  <a:outerShdw blurRad="38100" dist="38100" dir="2700000" algn="tl">
                    <a:srgbClr val="000000">
                      <a:alpha val="43137"/>
                    </a:srgbClr>
                  </a:outerShdw>
                </a:effectLst>
                <a:latin typeface="Arial" pitchFamily="34" charset="0"/>
                <a:cs typeface="Arial" pitchFamily="34" charset="0"/>
              </a:rPr>
              <a:t>PHẦN </a:t>
            </a:r>
            <a:r>
              <a:rPr lang="en-US" sz="3600" b="1" u="sng"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A</a:t>
            </a:r>
          </a:p>
          <a:p>
            <a:pPr algn="ctr"/>
            <a:endParaRPr lang="en-US" sz="3600" b="1" dirty="0">
              <a:solidFill>
                <a:srgbClr val="002060"/>
              </a:solidFill>
              <a:effectLst>
                <a:outerShdw blurRad="38100" dist="38100" dir="2700000" algn="tl">
                  <a:srgbClr val="000000">
                    <a:alpha val="43137"/>
                  </a:srgbClr>
                </a:outerShdw>
              </a:effectLst>
              <a:latin typeface="Arial" pitchFamily="34" charset="0"/>
              <a:cs typeface="Arial" pitchFamily="34" charset="0"/>
            </a:endParaRPr>
          </a:p>
          <a:p>
            <a:pPr algn="ctr"/>
            <a:r>
              <a:rPr lang="en-US" sz="3600" b="1" dirty="0">
                <a:solidFill>
                  <a:srgbClr val="C00000"/>
                </a:solidFill>
                <a:effectLst>
                  <a:outerShdw blurRad="38100" dist="38100" dir="2700000" algn="tl">
                    <a:srgbClr val="000000">
                      <a:alpha val="43137"/>
                    </a:srgbClr>
                  </a:outerShdw>
                </a:effectLst>
                <a:latin typeface="Arial" pitchFamily="34" charset="0"/>
                <a:cs typeface="Arial" pitchFamily="34" charset="0"/>
              </a:rPr>
              <a:t>TỔNG KẾT HOẠT ĐỘNG ĐÀO TẠO </a:t>
            </a:r>
            <a:r>
              <a:rPr lang="en-US" sz="36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a:t>
            </a:r>
            <a:endParaRPr lang="en-US" sz="3600" b="1" dirty="0" smtClean="0">
              <a:solidFill>
                <a:srgbClr val="C00000"/>
              </a:solidFill>
              <a:effectLst>
                <a:outerShdw blurRad="38100" dist="38100" dir="2700000" algn="tl">
                  <a:srgbClr val="000000">
                    <a:alpha val="43137"/>
                  </a:srgbClr>
                </a:outerShdw>
              </a:effectLst>
              <a:latin typeface="Arial" pitchFamily="34" charset="0"/>
              <a:cs typeface="Arial" pitchFamily="34" charset="0"/>
            </a:endParaRPr>
          </a:p>
          <a:p>
            <a:pPr algn="ctr"/>
            <a:r>
              <a:rPr lang="en-US" sz="36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NĂM </a:t>
            </a:r>
            <a:r>
              <a:rPr lang="en-US" sz="3600" b="1" dirty="0">
                <a:solidFill>
                  <a:srgbClr val="C00000"/>
                </a:solidFill>
                <a:effectLst>
                  <a:outerShdw blurRad="38100" dist="38100" dir="2700000" algn="tl">
                    <a:srgbClr val="000000">
                      <a:alpha val="43137"/>
                    </a:srgbClr>
                  </a:outerShdw>
                </a:effectLst>
                <a:latin typeface="Arial" pitchFamily="34" charset="0"/>
                <a:cs typeface="Arial" pitchFamily="34" charset="0"/>
              </a:rPr>
              <a:t>HỌC 2017-2018</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0"/>
            <a:ext cx="4495800" cy="1676552"/>
          </a:xfrm>
          <a:prstGeom prst="rect">
            <a:avLst/>
          </a:prstGeom>
        </p:spPr>
      </p:pic>
    </p:spTree>
    <p:extLst>
      <p:ext uri="{BB962C8B-B14F-4D97-AF65-F5344CB8AC3E}">
        <p14:creationId xmlns:p14="http://schemas.microsoft.com/office/powerpoint/2010/main" val="3184466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096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447800"/>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828800"/>
            <a:ext cx="7670800" cy="400110"/>
          </a:xfrm>
          <a:prstGeom prst="rect">
            <a:avLst/>
          </a:prstGeom>
        </p:spPr>
        <p:txBody>
          <a:bodyPr wrap="square">
            <a:spAutoFit/>
          </a:bodyPr>
          <a:lstStyle/>
          <a:p>
            <a:r>
              <a:rPr lang="en-US" sz="2000" b="1">
                <a:latin typeface="Arial" pitchFamily="34" charset="0"/>
                <a:cs typeface="Arial" pitchFamily="34" charset="0"/>
              </a:rPr>
              <a:t>2.5.8. Kết quả thực tập tại doanh nghiệp của HSSV</a:t>
            </a:r>
            <a:endParaRPr lang="en-US" sz="2000">
              <a:latin typeface="Arial" pitchFamily="34" charset="0"/>
              <a:cs typeface="Arial" pitchFamily="34" charset="0"/>
            </a:endParaRPr>
          </a:p>
        </p:txBody>
      </p:sp>
      <p:sp>
        <p:nvSpPr>
          <p:cNvPr id="6" name="Rectangle 5"/>
          <p:cNvSpPr/>
          <p:nvPr/>
        </p:nvSpPr>
        <p:spPr>
          <a:xfrm>
            <a:off x="1066800" y="2819400"/>
            <a:ext cx="7886700" cy="1938992"/>
          </a:xfrm>
          <a:prstGeom prst="rect">
            <a:avLst/>
          </a:prstGeom>
        </p:spPr>
        <p:txBody>
          <a:bodyPr wrap="square">
            <a:spAutoFit/>
          </a:bodyPr>
          <a:lstStyle/>
          <a:p>
            <a:pPr indent="342900" algn="just">
              <a:lnSpc>
                <a:spcPct val="150000"/>
              </a:lnSpc>
            </a:pPr>
            <a:r>
              <a:rPr lang="vi-VN" sz="2000">
                <a:latin typeface="Arial" pitchFamily="34" charset="0"/>
                <a:cs typeface="Arial" pitchFamily="34" charset="0"/>
              </a:rPr>
              <a:t>Nhà trường luôn mở rộng và duy trì mối liên kết chặt chẽ với các doanh nghiệp nhằm hỗ trợ lẫn nhau trong quá trình đào tạ</a:t>
            </a:r>
            <a:r>
              <a:rPr lang="en-US" sz="2000">
                <a:latin typeface="Arial" pitchFamily="34" charset="0"/>
                <a:cs typeface="Arial" pitchFamily="34" charset="0"/>
              </a:rPr>
              <a:t>o. </a:t>
            </a:r>
            <a:r>
              <a:rPr lang="vi-VN" sz="2000">
                <a:latin typeface="Arial" pitchFamily="34" charset="0"/>
                <a:cs typeface="Arial" pitchFamily="34" charset="0"/>
              </a:rPr>
              <a:t>Hàng năm nhà trường đều </a:t>
            </a:r>
            <a:r>
              <a:rPr lang="en-US" sz="2000">
                <a:latin typeface="Arial" pitchFamily="34" charset="0"/>
                <a:cs typeface="Arial" pitchFamily="34" charset="0"/>
              </a:rPr>
              <a:t>có kế hoạch cho 100% học sinh sinh viên năm cuối đi thực tập tốt nghiệp tại </a:t>
            </a:r>
            <a:r>
              <a:rPr lang="vi-VN" sz="2000">
                <a:latin typeface="Arial" pitchFamily="34" charset="0"/>
                <a:cs typeface="Arial" pitchFamily="34" charset="0"/>
              </a:rPr>
              <a:t>các doanh nghiệp</a:t>
            </a:r>
            <a:r>
              <a:rPr lang="en-US" sz="2000">
                <a:latin typeface="Arial" pitchFamily="34" charset="0"/>
                <a:cs typeface="Arial" pitchFamily="34" charset="0"/>
              </a:rPr>
              <a:t>.</a:t>
            </a:r>
          </a:p>
        </p:txBody>
      </p:sp>
    </p:spTree>
    <p:extLst>
      <p:ext uri="{BB962C8B-B14F-4D97-AF65-F5344CB8AC3E}">
        <p14:creationId xmlns:p14="http://schemas.microsoft.com/office/powerpoint/2010/main" val="37534908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86013"/>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324213"/>
            <a:ext cx="7696200" cy="400110"/>
          </a:xfrm>
          <a:prstGeom prst="rect">
            <a:avLst/>
          </a:prstGeom>
        </p:spPr>
        <p:txBody>
          <a:bodyPr wrap="square">
            <a:spAutoFit/>
          </a:bodyPr>
          <a:lstStyle/>
          <a:p>
            <a:pPr algn="just"/>
            <a:r>
              <a:rPr lang="en-US" sz="2000" b="1">
                <a:latin typeface="Arial" pitchFamily="34" charset="0"/>
                <a:cs typeface="Arial" pitchFamily="34" charset="0"/>
              </a:rPr>
              <a:t>2.5. Hoạt động giảng dạy và thực tập doanh nghiệp:</a:t>
            </a:r>
            <a:endParaRPr lang="en-US" sz="2000">
              <a:latin typeface="Arial" pitchFamily="34" charset="0"/>
              <a:cs typeface="Arial" pitchFamily="34" charset="0"/>
            </a:endParaRPr>
          </a:p>
        </p:txBody>
      </p:sp>
      <p:sp>
        <p:nvSpPr>
          <p:cNvPr id="5" name="Rectangle 4"/>
          <p:cNvSpPr/>
          <p:nvPr/>
        </p:nvSpPr>
        <p:spPr>
          <a:xfrm>
            <a:off x="1320800" y="1705213"/>
            <a:ext cx="7670800" cy="400110"/>
          </a:xfrm>
          <a:prstGeom prst="rect">
            <a:avLst/>
          </a:prstGeom>
        </p:spPr>
        <p:txBody>
          <a:bodyPr wrap="square">
            <a:spAutoFit/>
          </a:bodyPr>
          <a:lstStyle/>
          <a:p>
            <a:r>
              <a:rPr lang="en-US" sz="2000" b="1">
                <a:latin typeface="Arial" pitchFamily="34" charset="0"/>
                <a:cs typeface="Arial" pitchFamily="34" charset="0"/>
              </a:rPr>
              <a:t>2.5.9. Hoạt động của Hội đồng khoa </a:t>
            </a:r>
            <a:endParaRPr lang="en-US" sz="2000">
              <a:latin typeface="Arial" pitchFamily="34" charset="0"/>
              <a:cs typeface="Arial" pitchFamily="34" charset="0"/>
            </a:endParaRPr>
          </a:p>
        </p:txBody>
      </p:sp>
      <p:sp>
        <p:nvSpPr>
          <p:cNvPr id="2" name="Rectangle 1"/>
          <p:cNvSpPr/>
          <p:nvPr/>
        </p:nvSpPr>
        <p:spPr>
          <a:xfrm>
            <a:off x="1041400" y="2314813"/>
            <a:ext cx="7950200" cy="3323987"/>
          </a:xfrm>
          <a:prstGeom prst="rect">
            <a:avLst/>
          </a:prstGeom>
        </p:spPr>
        <p:txBody>
          <a:bodyPr wrap="square">
            <a:spAutoFit/>
          </a:bodyPr>
          <a:lstStyle/>
          <a:p>
            <a:pPr marL="285750" lvl="0" indent="-285750" algn="just">
              <a:spcBef>
                <a:spcPts val="1200"/>
              </a:spcBef>
              <a:buFont typeface="Wingdings" pitchFamily="2" charset="2"/>
              <a:buChar char="§"/>
            </a:pPr>
            <a:r>
              <a:rPr lang="en-US" sz="2000">
                <a:latin typeface="Arial" pitchFamily="34" charset="0"/>
                <a:cs typeface="Arial" pitchFamily="34" charset="0"/>
              </a:rPr>
              <a:t>Nhà trường đã thành lập 9 Hội đồng khoa theo Quyết định số 127/QĐ-LTT ngày 05 tháng 02 năm 2018 và các Hội đồng khoa đã tổ chức hoạt động theo Quy chế hoạt động của Hội đồng khoa (ban hành kèm theo Quyết định số 530/QĐ-LTT-ĐT, ngày 23 tháng 5 năm 2018);</a:t>
            </a:r>
          </a:p>
          <a:p>
            <a:pPr marL="285750" lvl="0" indent="-285750" algn="just">
              <a:spcBef>
                <a:spcPts val="1200"/>
              </a:spcBef>
              <a:buFont typeface="Wingdings" pitchFamily="2" charset="2"/>
              <a:buChar char="§"/>
            </a:pPr>
            <a:r>
              <a:rPr lang="en-US" sz="2000">
                <a:latin typeface="Arial" pitchFamily="34" charset="0"/>
                <a:cs typeface="Arial" pitchFamily="34" charset="0"/>
              </a:rPr>
              <a:t>Các Hội đồng khoa đã tham gia: Hoạch định kế hoạch hoạt động phát triển của khoa đến năm 2020 và những năm tiếp theo; góp ý, xây dựng các hoạt động chuyên môn của khoa; đánh giá về chuyên môn nghề nghiệp nhà giáo; xây dựng, hoàn thiện chương trình đào tạo, ngành nghề đào tạo của khoa, …</a:t>
            </a:r>
          </a:p>
        </p:txBody>
      </p:sp>
    </p:spTree>
    <p:extLst>
      <p:ext uri="{BB962C8B-B14F-4D97-AF65-F5344CB8AC3E}">
        <p14:creationId xmlns:p14="http://schemas.microsoft.com/office/powerpoint/2010/main" val="41516629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990600"/>
            <a:ext cx="7696200" cy="400110"/>
          </a:xfrm>
          <a:prstGeom prst="rect">
            <a:avLst/>
          </a:prstGeom>
        </p:spPr>
        <p:txBody>
          <a:bodyPr wrap="square">
            <a:spAutoFit/>
          </a:bodyPr>
          <a:lstStyle/>
          <a:p>
            <a:pPr algn="just"/>
            <a:r>
              <a:rPr lang="en-US" sz="2000" b="1">
                <a:latin typeface="Arial" pitchFamily="34" charset="0"/>
                <a:cs typeface="Arial" pitchFamily="34" charset="0"/>
              </a:rPr>
              <a:t>2.6. Kết quả học tập </a:t>
            </a:r>
            <a:r>
              <a:rPr lang="vi-VN" sz="2000" b="1">
                <a:latin typeface="Arial" pitchFamily="34" charset="0"/>
                <a:cs typeface="Arial" pitchFamily="34" charset="0"/>
              </a:rPr>
              <a:t>và</a:t>
            </a:r>
            <a:r>
              <a:rPr lang="en-US" sz="2000" b="1">
                <a:latin typeface="Arial" pitchFamily="34" charset="0"/>
                <a:cs typeface="Arial" pitchFamily="34" charset="0"/>
              </a:rPr>
              <a:t> rèn luyện của HSSV</a:t>
            </a:r>
            <a:endParaRPr lang="en-US" sz="2000">
              <a:latin typeface="Arial" pitchFamily="34" charset="0"/>
              <a:cs typeface="Arial" pitchFamily="34" charset="0"/>
            </a:endParaRPr>
          </a:p>
        </p:txBody>
      </p:sp>
      <p:sp>
        <p:nvSpPr>
          <p:cNvPr id="5" name="Rectangle 4"/>
          <p:cNvSpPr/>
          <p:nvPr/>
        </p:nvSpPr>
        <p:spPr>
          <a:xfrm>
            <a:off x="1320800" y="1371600"/>
            <a:ext cx="7670800" cy="400110"/>
          </a:xfrm>
          <a:prstGeom prst="rect">
            <a:avLst/>
          </a:prstGeom>
        </p:spPr>
        <p:txBody>
          <a:bodyPr wrap="square">
            <a:spAutoFit/>
          </a:bodyPr>
          <a:lstStyle/>
          <a:p>
            <a:r>
              <a:rPr lang="en-US" sz="2000" b="1">
                <a:latin typeface="Arial" pitchFamily="34" charset="0"/>
                <a:cs typeface="Arial" pitchFamily="34" charset="0"/>
              </a:rPr>
              <a:t>2.6.1. Kết </a:t>
            </a:r>
            <a:r>
              <a:rPr lang="vi-VN" sz="2000" b="1">
                <a:latin typeface="Arial" pitchFamily="34" charset="0"/>
                <a:cs typeface="Arial" pitchFamily="34" charset="0"/>
              </a:rPr>
              <a:t>quả </a:t>
            </a:r>
            <a:r>
              <a:rPr lang="en-US" sz="2000" b="1">
                <a:latin typeface="Arial" pitchFamily="34" charset="0"/>
                <a:cs typeface="Arial" pitchFamily="34" charset="0"/>
              </a:rPr>
              <a:t>học tập: </a:t>
            </a:r>
            <a:r>
              <a:rPr lang="en-US" sz="2000" i="1">
                <a:latin typeface="Arial" pitchFamily="34" charset="0"/>
                <a:cs typeface="Arial" pitchFamily="34" charset="0"/>
              </a:rPr>
              <a:t>(Chi tiết xem phụ lục 3)</a:t>
            </a:r>
            <a:endParaRPr lang="en-US" sz="2000">
              <a:latin typeface="Arial" pitchFamily="34" charset="0"/>
              <a:cs typeface="Arial" pitchFamily="34" charset="0"/>
            </a:endParaRPr>
          </a:p>
        </p:txBody>
      </p:sp>
      <p:sp>
        <p:nvSpPr>
          <p:cNvPr id="6" name="Rectangle 5"/>
          <p:cNvSpPr/>
          <p:nvPr/>
        </p:nvSpPr>
        <p:spPr>
          <a:xfrm>
            <a:off x="1295400" y="1771710"/>
            <a:ext cx="2632452" cy="400110"/>
          </a:xfrm>
          <a:prstGeom prst="rect">
            <a:avLst/>
          </a:prstGeom>
        </p:spPr>
        <p:txBody>
          <a:bodyPr wrap="none">
            <a:spAutoFit/>
          </a:bodyPr>
          <a:lstStyle/>
          <a:p>
            <a:r>
              <a:rPr lang="en-US" sz="2000" b="1">
                <a:latin typeface="Arial" pitchFamily="34" charset="0"/>
                <a:cs typeface="Arial" pitchFamily="34" charset="0"/>
              </a:rPr>
              <a:t>2.6.1.1. Hệ niên chế:</a:t>
            </a:r>
            <a:endParaRPr lang="en-US" sz="2000">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071625005"/>
              </p:ext>
            </p:extLst>
          </p:nvPr>
        </p:nvGraphicFramePr>
        <p:xfrm>
          <a:off x="1066800" y="2286000"/>
          <a:ext cx="7924799" cy="4267198"/>
        </p:xfrm>
        <a:graphic>
          <a:graphicData uri="http://schemas.openxmlformats.org/drawingml/2006/table">
            <a:tbl>
              <a:tblPr firstRow="1" firstCol="1" bandRow="1">
                <a:tableStyleId>{F2DE63D5-997A-4646-A377-4702673A728D}</a:tableStyleId>
              </a:tblPr>
              <a:tblGrid>
                <a:gridCol w="1981200"/>
                <a:gridCol w="1143000"/>
                <a:gridCol w="838200"/>
                <a:gridCol w="1083622"/>
                <a:gridCol w="811147"/>
                <a:gridCol w="924631"/>
                <a:gridCol w="1142999"/>
              </a:tblGrid>
              <a:tr h="936702">
                <a:tc>
                  <a:txBody>
                    <a:bodyPr/>
                    <a:lstStyle/>
                    <a:p>
                      <a:pPr marL="0" marR="17780" algn="ctr">
                        <a:spcBef>
                          <a:spcPts val="0"/>
                        </a:spcBef>
                        <a:spcAft>
                          <a:spcPts val="600"/>
                        </a:spcAft>
                      </a:pPr>
                      <a:r>
                        <a:rPr lang="en-US" sz="2000">
                          <a:effectLst/>
                          <a:latin typeface="Arial" pitchFamily="34" charset="0"/>
                          <a:cs typeface="Arial" pitchFamily="34" charset="0"/>
                        </a:rPr>
                        <a:t>Xếp loại</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p>
                    <a:p>
                      <a:pPr marL="0" marR="17780" algn="ctr">
                        <a:spcBef>
                          <a:spcPts val="0"/>
                        </a:spcBef>
                        <a:spcAft>
                          <a:spcPts val="60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p>
                    <a:p>
                      <a:pPr marL="0" marR="17780" algn="ctr">
                        <a:spcBef>
                          <a:spcPts val="0"/>
                        </a:spcBef>
                        <a:spcAft>
                          <a:spcPts val="60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Năm học</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p>
                    <a:p>
                      <a:pPr marL="0" marR="17780" algn="ctr">
                        <a:spcBef>
                          <a:spcPts val="0"/>
                        </a:spcBef>
                        <a:spcAft>
                          <a:spcPts val="60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Xuất sắc</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0,18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Giỏi</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35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3,18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11,16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4,81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Khá</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158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14,36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281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28,76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206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21,08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Trung bình khá</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285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25,91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191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19,55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293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29,99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Trung bình</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272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24,73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9,21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140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14,33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Yếu</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6,36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69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7,06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Kém</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278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25,27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255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26,10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22,52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12">
                <a:tc>
                  <a:txBody>
                    <a:bodyPr/>
                    <a:lstStyle/>
                    <a:p>
                      <a:pPr marL="0" marR="17780" algn="just">
                        <a:spcBef>
                          <a:spcPts val="0"/>
                        </a:spcBef>
                        <a:spcAft>
                          <a:spcPts val="600"/>
                        </a:spcAft>
                      </a:pPr>
                      <a:r>
                        <a:rPr lang="en-US" sz="2000">
                          <a:effectLst/>
                          <a:latin typeface="Arial" pitchFamily="34" charset="0"/>
                          <a:cs typeface="Arial" pitchFamily="34" charset="0"/>
                        </a:rPr>
                        <a:t>Tổng cộng</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977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977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789317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4278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180980"/>
            <a:ext cx="7696200" cy="400110"/>
          </a:xfrm>
          <a:prstGeom prst="rect">
            <a:avLst/>
          </a:prstGeom>
        </p:spPr>
        <p:txBody>
          <a:bodyPr wrap="square">
            <a:spAutoFit/>
          </a:bodyPr>
          <a:lstStyle/>
          <a:p>
            <a:pPr algn="just"/>
            <a:r>
              <a:rPr lang="en-US" sz="2000" b="1">
                <a:latin typeface="Arial" pitchFamily="34" charset="0"/>
                <a:cs typeface="Arial" pitchFamily="34" charset="0"/>
              </a:rPr>
              <a:t>2.6. Kết quả học tập </a:t>
            </a:r>
            <a:r>
              <a:rPr lang="vi-VN" sz="2000" b="1">
                <a:latin typeface="Arial" pitchFamily="34" charset="0"/>
                <a:cs typeface="Arial" pitchFamily="34" charset="0"/>
              </a:rPr>
              <a:t>và</a:t>
            </a:r>
            <a:r>
              <a:rPr lang="en-US" sz="2000" b="1">
                <a:latin typeface="Arial" pitchFamily="34" charset="0"/>
                <a:cs typeface="Arial" pitchFamily="34" charset="0"/>
              </a:rPr>
              <a:t> rèn luyện của HSSV</a:t>
            </a:r>
            <a:endParaRPr lang="en-US" sz="2000">
              <a:latin typeface="Arial" pitchFamily="34" charset="0"/>
              <a:cs typeface="Arial" pitchFamily="34" charset="0"/>
            </a:endParaRPr>
          </a:p>
        </p:txBody>
      </p:sp>
      <p:sp>
        <p:nvSpPr>
          <p:cNvPr id="5" name="Rectangle 4"/>
          <p:cNvSpPr/>
          <p:nvPr/>
        </p:nvSpPr>
        <p:spPr>
          <a:xfrm>
            <a:off x="1320800" y="1561980"/>
            <a:ext cx="7670800" cy="400110"/>
          </a:xfrm>
          <a:prstGeom prst="rect">
            <a:avLst/>
          </a:prstGeom>
        </p:spPr>
        <p:txBody>
          <a:bodyPr wrap="square">
            <a:spAutoFit/>
          </a:bodyPr>
          <a:lstStyle/>
          <a:p>
            <a:r>
              <a:rPr lang="en-US" sz="2000" b="1">
                <a:latin typeface="Arial" pitchFamily="34" charset="0"/>
                <a:cs typeface="Arial" pitchFamily="34" charset="0"/>
              </a:rPr>
              <a:t>2.6.1. Kết </a:t>
            </a:r>
            <a:r>
              <a:rPr lang="vi-VN" sz="2000" b="1">
                <a:latin typeface="Arial" pitchFamily="34" charset="0"/>
                <a:cs typeface="Arial" pitchFamily="34" charset="0"/>
              </a:rPr>
              <a:t>quả </a:t>
            </a:r>
            <a:r>
              <a:rPr lang="en-US" sz="2000" b="1">
                <a:latin typeface="Arial" pitchFamily="34" charset="0"/>
                <a:cs typeface="Arial" pitchFamily="34" charset="0"/>
              </a:rPr>
              <a:t>học tập: </a:t>
            </a:r>
            <a:r>
              <a:rPr lang="en-US" sz="2000" i="1">
                <a:latin typeface="Arial" pitchFamily="34" charset="0"/>
                <a:cs typeface="Arial" pitchFamily="34" charset="0"/>
              </a:rPr>
              <a:t>(Chi tiết xem phụ lục 3)</a:t>
            </a:r>
            <a:endParaRPr lang="en-US" sz="2000">
              <a:latin typeface="Arial" pitchFamily="34" charset="0"/>
              <a:cs typeface="Arial" pitchFamily="34" charset="0"/>
            </a:endParaRPr>
          </a:p>
        </p:txBody>
      </p:sp>
      <p:sp>
        <p:nvSpPr>
          <p:cNvPr id="6" name="Rectangle 5"/>
          <p:cNvSpPr/>
          <p:nvPr/>
        </p:nvSpPr>
        <p:spPr>
          <a:xfrm>
            <a:off x="1295400" y="1962090"/>
            <a:ext cx="2345514" cy="400110"/>
          </a:xfrm>
          <a:prstGeom prst="rect">
            <a:avLst/>
          </a:prstGeom>
        </p:spPr>
        <p:txBody>
          <a:bodyPr wrap="none">
            <a:spAutoFit/>
          </a:bodyPr>
          <a:lstStyle/>
          <a:p>
            <a:r>
              <a:rPr lang="en-US" sz="2000" b="1">
                <a:latin typeface="Arial" pitchFamily="34" charset="0"/>
                <a:cs typeface="Arial" pitchFamily="34" charset="0"/>
              </a:rPr>
              <a:t>2.6.1.2. Hệ tín chỉ:</a:t>
            </a:r>
            <a:endParaRPr lang="en-US" sz="2000">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49423620"/>
              </p:ext>
            </p:extLst>
          </p:nvPr>
        </p:nvGraphicFramePr>
        <p:xfrm>
          <a:off x="1066800" y="2743200"/>
          <a:ext cx="8001000" cy="3200398"/>
        </p:xfrm>
        <a:graphic>
          <a:graphicData uri="http://schemas.openxmlformats.org/drawingml/2006/table">
            <a:tbl>
              <a:tblPr firstRow="1" firstCol="1" bandRow="1">
                <a:tableStyleId>{F2DE63D5-997A-4646-A377-4702673A728D}</a:tableStyleId>
              </a:tblPr>
              <a:tblGrid>
                <a:gridCol w="2247494"/>
                <a:gridCol w="1487429"/>
                <a:gridCol w="1456709"/>
                <a:gridCol w="1487429"/>
                <a:gridCol w="1321939"/>
              </a:tblGrid>
              <a:tr h="611168">
                <a:tc>
                  <a:txBody>
                    <a:bodyPr/>
                    <a:lstStyle/>
                    <a:p>
                      <a:pPr marL="0" marR="17780" algn="ctr">
                        <a:spcBef>
                          <a:spcPts val="0"/>
                        </a:spcBef>
                        <a:spcAft>
                          <a:spcPts val="600"/>
                        </a:spcAft>
                      </a:pPr>
                      <a:r>
                        <a:rPr lang="en-US" sz="2000">
                          <a:effectLst/>
                          <a:latin typeface="Arial" pitchFamily="34" charset="0"/>
                          <a:cs typeface="Arial" pitchFamily="34" charset="0"/>
                        </a:rPr>
                        <a:t>Xếp loại</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1</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149">
                <a:tc>
                  <a:txBody>
                    <a:bodyPr/>
                    <a:lstStyle/>
                    <a:p>
                      <a:pPr marL="0" marR="17780">
                        <a:spcBef>
                          <a:spcPts val="0"/>
                        </a:spcBef>
                        <a:spcAft>
                          <a:spcPts val="600"/>
                        </a:spcAft>
                      </a:pPr>
                      <a:r>
                        <a:rPr lang="en-US" sz="2000">
                          <a:effectLst/>
                          <a:latin typeface="Arial" pitchFamily="34" charset="0"/>
                          <a:cs typeface="Arial" pitchFamily="34" charset="0"/>
                        </a:rPr>
                        <a:t>Xuất sắc</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0,01</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0,06</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5594">
                <a:tc>
                  <a:txBody>
                    <a:bodyPr/>
                    <a:lstStyle/>
                    <a:p>
                      <a:pPr marL="0" marR="17780">
                        <a:spcBef>
                          <a:spcPts val="0"/>
                        </a:spcBef>
                        <a:spcAft>
                          <a:spcPts val="600"/>
                        </a:spcAft>
                      </a:pPr>
                      <a:r>
                        <a:rPr lang="en-US" sz="2000">
                          <a:effectLst/>
                          <a:latin typeface="Arial" pitchFamily="34" charset="0"/>
                          <a:cs typeface="Arial" pitchFamily="34" charset="0"/>
                        </a:rPr>
                        <a:t>Giỏi</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0,96</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202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2,82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85">
                <a:tc>
                  <a:txBody>
                    <a:bodyPr/>
                    <a:lstStyle/>
                    <a:p>
                      <a:pPr marL="0" marR="17780">
                        <a:spcBef>
                          <a:spcPts val="0"/>
                        </a:spcBef>
                        <a:spcAft>
                          <a:spcPts val="600"/>
                        </a:spcAft>
                      </a:pPr>
                      <a:r>
                        <a:rPr lang="en-US" sz="2000">
                          <a:effectLst/>
                          <a:latin typeface="Arial" pitchFamily="34" charset="0"/>
                          <a:cs typeface="Arial" pitchFamily="34" charset="0"/>
                        </a:rPr>
                        <a:t>Khá</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583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7,70</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912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12,73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8836">
                <a:tc>
                  <a:txBody>
                    <a:bodyPr/>
                    <a:lstStyle/>
                    <a:p>
                      <a:pPr marL="0" marR="17780">
                        <a:spcBef>
                          <a:spcPts val="0"/>
                        </a:spcBef>
                        <a:spcAft>
                          <a:spcPts val="600"/>
                        </a:spcAft>
                      </a:pPr>
                      <a:r>
                        <a:rPr lang="en-US" sz="2000">
                          <a:effectLst/>
                          <a:latin typeface="Arial" pitchFamily="34" charset="0"/>
                          <a:cs typeface="Arial" pitchFamily="34" charset="0"/>
                        </a:rPr>
                        <a:t>Trung bình</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3344</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44,19</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2998</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41,85</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8150">
                <a:tc>
                  <a:txBody>
                    <a:bodyPr/>
                    <a:lstStyle/>
                    <a:p>
                      <a:pPr marL="0" marR="17780">
                        <a:spcBef>
                          <a:spcPts val="0"/>
                        </a:spcBef>
                        <a:spcAft>
                          <a:spcPts val="600"/>
                        </a:spcAft>
                      </a:pPr>
                      <a:r>
                        <a:rPr lang="en-US" sz="2000">
                          <a:effectLst/>
                          <a:latin typeface="Arial" pitchFamily="34" charset="0"/>
                          <a:cs typeface="Arial" pitchFamily="34" charset="0"/>
                        </a:rPr>
                        <a:t>Trung bình yếu</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2172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28,70</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1412</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19,71</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149">
                <a:tc>
                  <a:txBody>
                    <a:bodyPr/>
                    <a:lstStyle/>
                    <a:p>
                      <a:pPr marL="0" marR="17780">
                        <a:spcBef>
                          <a:spcPts val="0"/>
                        </a:spcBef>
                        <a:spcAft>
                          <a:spcPts val="600"/>
                        </a:spcAft>
                      </a:pPr>
                      <a:r>
                        <a:rPr lang="en-US" sz="2000">
                          <a:effectLst/>
                          <a:latin typeface="Arial" pitchFamily="34" charset="0"/>
                          <a:cs typeface="Arial" pitchFamily="34" charset="0"/>
                        </a:rPr>
                        <a:t>Kém</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1395</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18,43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1635</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22,83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1667">
                <a:tc>
                  <a:txBody>
                    <a:bodyPr/>
                    <a:lstStyle/>
                    <a:p>
                      <a:pPr marL="0" marR="17780">
                        <a:spcBef>
                          <a:spcPts val="0"/>
                        </a:spcBef>
                        <a:spcAft>
                          <a:spcPts val="600"/>
                        </a:spcAft>
                      </a:pPr>
                      <a:r>
                        <a:rPr lang="en-US" sz="2000">
                          <a:effectLst/>
                          <a:latin typeface="Arial" pitchFamily="34" charset="0"/>
                          <a:cs typeface="Arial" pitchFamily="34" charset="0"/>
                        </a:rPr>
                        <a:t>Tổng cộng</a:t>
                      </a:r>
                      <a:endParaRPr lang="en-US"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7568</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7163</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18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179431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04801"/>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143001"/>
            <a:ext cx="7696200" cy="400110"/>
          </a:xfrm>
          <a:prstGeom prst="rect">
            <a:avLst/>
          </a:prstGeom>
        </p:spPr>
        <p:txBody>
          <a:bodyPr wrap="square">
            <a:spAutoFit/>
          </a:bodyPr>
          <a:lstStyle/>
          <a:p>
            <a:pPr algn="just"/>
            <a:r>
              <a:rPr lang="en-US" sz="2000" b="1">
                <a:latin typeface="Arial" pitchFamily="34" charset="0"/>
                <a:cs typeface="Arial" pitchFamily="34" charset="0"/>
              </a:rPr>
              <a:t>2.6. Kết quả học tập </a:t>
            </a:r>
            <a:r>
              <a:rPr lang="vi-VN" sz="2000" b="1">
                <a:latin typeface="Arial" pitchFamily="34" charset="0"/>
                <a:cs typeface="Arial" pitchFamily="34" charset="0"/>
              </a:rPr>
              <a:t>và</a:t>
            </a:r>
            <a:r>
              <a:rPr lang="en-US" sz="2000" b="1">
                <a:latin typeface="Arial" pitchFamily="34" charset="0"/>
                <a:cs typeface="Arial" pitchFamily="34" charset="0"/>
              </a:rPr>
              <a:t> rèn luyện của HSSV</a:t>
            </a:r>
            <a:endParaRPr lang="en-US" sz="2000">
              <a:latin typeface="Arial" pitchFamily="34" charset="0"/>
              <a:cs typeface="Arial" pitchFamily="34" charset="0"/>
            </a:endParaRPr>
          </a:p>
        </p:txBody>
      </p:sp>
      <p:sp>
        <p:nvSpPr>
          <p:cNvPr id="5" name="Rectangle 4"/>
          <p:cNvSpPr/>
          <p:nvPr/>
        </p:nvSpPr>
        <p:spPr>
          <a:xfrm>
            <a:off x="1320800" y="1524001"/>
            <a:ext cx="7670800" cy="400110"/>
          </a:xfrm>
          <a:prstGeom prst="rect">
            <a:avLst/>
          </a:prstGeom>
        </p:spPr>
        <p:txBody>
          <a:bodyPr wrap="square">
            <a:spAutoFit/>
          </a:bodyPr>
          <a:lstStyle/>
          <a:p>
            <a:r>
              <a:rPr lang="en-US" sz="2000" b="1">
                <a:latin typeface="Arial" pitchFamily="34" charset="0"/>
                <a:cs typeface="Arial" pitchFamily="34" charset="0"/>
              </a:rPr>
              <a:t>2.6.2. Kết </a:t>
            </a:r>
            <a:r>
              <a:rPr lang="vi-VN" sz="2000" b="1">
                <a:latin typeface="Arial" pitchFamily="34" charset="0"/>
                <a:cs typeface="Arial" pitchFamily="34" charset="0"/>
              </a:rPr>
              <a:t>quả</a:t>
            </a:r>
            <a:r>
              <a:rPr lang="en-US" sz="2000" b="1">
                <a:latin typeface="Arial" pitchFamily="34" charset="0"/>
                <a:cs typeface="Arial" pitchFamily="34" charset="0"/>
              </a:rPr>
              <a:t> rèn luyện: </a:t>
            </a:r>
            <a:r>
              <a:rPr lang="en-US" sz="2000" i="1">
                <a:latin typeface="Arial" pitchFamily="34" charset="0"/>
                <a:cs typeface="Arial" pitchFamily="34" charset="0"/>
              </a:rPr>
              <a:t>(Chi tiết xem phụ lục 4)</a:t>
            </a:r>
            <a:endParaRPr lang="en-US" sz="2000">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424975640"/>
              </p:ext>
            </p:extLst>
          </p:nvPr>
        </p:nvGraphicFramePr>
        <p:xfrm>
          <a:off x="1028699" y="2209801"/>
          <a:ext cx="8000999" cy="4190999"/>
        </p:xfrm>
        <a:graphic>
          <a:graphicData uri="http://schemas.openxmlformats.org/drawingml/2006/table">
            <a:tbl>
              <a:tblPr firstRow="1" firstCol="1" bandRow="1">
                <a:tableStyleId>{F2DE63D5-997A-4646-A377-4702673A728D}</a:tableStyleId>
              </a:tblPr>
              <a:tblGrid>
                <a:gridCol w="2057401"/>
                <a:gridCol w="1066800"/>
                <a:gridCol w="851777"/>
                <a:gridCol w="1167583"/>
                <a:gridCol w="833742"/>
                <a:gridCol w="1189954"/>
                <a:gridCol w="833742"/>
              </a:tblGrid>
              <a:tr h="714375">
                <a:tc>
                  <a:txBody>
                    <a:bodyPr/>
                    <a:lstStyle/>
                    <a:p>
                      <a:pPr marL="0" marR="17780" algn="ctr">
                        <a:spcBef>
                          <a:spcPts val="0"/>
                        </a:spcBef>
                        <a:spcAft>
                          <a:spcPts val="600"/>
                        </a:spcAft>
                      </a:pPr>
                      <a:r>
                        <a:rPr lang="en-US" sz="2000">
                          <a:effectLst/>
                          <a:latin typeface="Arial" pitchFamily="34" charset="0"/>
                          <a:cs typeface="Arial" pitchFamily="34" charset="0"/>
                        </a:rPr>
                        <a:t>Xếp loại</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Học kỳ 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Năm học</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188">
                <a:tc>
                  <a:txBody>
                    <a:bodyPr/>
                    <a:lstStyle/>
                    <a:p>
                      <a:pPr marL="0" marR="17780" algn="just">
                        <a:spcBef>
                          <a:spcPts val="0"/>
                        </a:spcBef>
                        <a:spcAft>
                          <a:spcPts val="600"/>
                        </a:spcAft>
                      </a:pPr>
                      <a:r>
                        <a:rPr lang="en-US" sz="2000">
                          <a:effectLst/>
                          <a:latin typeface="Arial" pitchFamily="34" charset="0"/>
                          <a:cs typeface="Arial" pitchFamily="34" charset="0"/>
                        </a:rPr>
                        <a:t>Xuất sắc</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46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0,57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0,44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0,24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0857">
                <a:tc>
                  <a:txBody>
                    <a:bodyPr/>
                    <a:lstStyle/>
                    <a:p>
                      <a:pPr marL="0" marR="17780" algn="just">
                        <a:spcBef>
                          <a:spcPts val="0"/>
                        </a:spcBef>
                        <a:spcAft>
                          <a:spcPts val="600"/>
                        </a:spcAft>
                      </a:pPr>
                      <a:r>
                        <a:rPr lang="en-US" sz="2000">
                          <a:effectLst/>
                          <a:latin typeface="Arial" pitchFamily="34" charset="0"/>
                          <a:cs typeface="Arial" pitchFamily="34" charset="0"/>
                        </a:rPr>
                        <a:t>Tốt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316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3,89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179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1,93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167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2,03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0857">
                <a:tc>
                  <a:txBody>
                    <a:bodyPr/>
                    <a:lstStyle/>
                    <a:p>
                      <a:pPr marL="0" marR="17780" algn="just">
                        <a:spcBef>
                          <a:spcPts val="0"/>
                        </a:spcBef>
                        <a:spcAft>
                          <a:spcPts val="600"/>
                        </a:spcAft>
                      </a:pPr>
                      <a:r>
                        <a:rPr lang="en-US" sz="2000">
                          <a:effectLst/>
                          <a:latin typeface="Arial" pitchFamily="34" charset="0"/>
                          <a:cs typeface="Arial" pitchFamily="34" charset="0"/>
                        </a:rPr>
                        <a:t>Khá</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1073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13,21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1216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13,05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993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12,10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0857">
                <a:tc>
                  <a:txBody>
                    <a:bodyPr/>
                    <a:lstStyle/>
                    <a:p>
                      <a:pPr marL="0" marR="17780" algn="just">
                        <a:spcBef>
                          <a:spcPts val="0"/>
                        </a:spcBef>
                        <a:spcAft>
                          <a:spcPts val="600"/>
                        </a:spcAft>
                      </a:pPr>
                      <a:r>
                        <a:rPr lang="en-US" sz="2000">
                          <a:effectLst/>
                          <a:latin typeface="Arial" pitchFamily="34" charset="0"/>
                          <a:cs typeface="Arial" pitchFamily="34" charset="0"/>
                        </a:rPr>
                        <a:t>TB Khá</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2859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35,19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3096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38,12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3149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38,37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373">
                <a:tc>
                  <a:txBody>
                    <a:bodyPr/>
                    <a:lstStyle/>
                    <a:p>
                      <a:pPr marL="0" marR="17780" algn="just">
                        <a:spcBef>
                          <a:spcPts val="0"/>
                        </a:spcBef>
                        <a:spcAft>
                          <a:spcPts val="600"/>
                        </a:spcAft>
                      </a:pPr>
                      <a:r>
                        <a:rPr lang="en-US" sz="2000">
                          <a:effectLst/>
                          <a:latin typeface="Arial" pitchFamily="34" charset="0"/>
                          <a:cs typeface="Arial" pitchFamily="34" charset="0"/>
                        </a:rPr>
                        <a:t>Trung bình</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2722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33,50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1972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24,61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2227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27,13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373">
                <a:tc>
                  <a:txBody>
                    <a:bodyPr/>
                    <a:lstStyle/>
                    <a:p>
                      <a:pPr marL="0" marR="17780" algn="just">
                        <a:spcBef>
                          <a:spcPts val="0"/>
                        </a:spcBef>
                        <a:spcAft>
                          <a:spcPts val="600"/>
                        </a:spcAft>
                      </a:pPr>
                      <a:r>
                        <a:rPr lang="en-US" sz="2000">
                          <a:effectLst/>
                          <a:latin typeface="Arial" pitchFamily="34" charset="0"/>
                          <a:cs typeface="Arial" pitchFamily="34" charset="0"/>
                        </a:rPr>
                        <a:t>Yếu</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859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10,57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566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7,08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903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373">
                <a:tc>
                  <a:txBody>
                    <a:bodyPr/>
                    <a:lstStyle/>
                    <a:p>
                      <a:pPr marL="0" marR="17780" algn="just">
                        <a:spcBef>
                          <a:spcPts val="0"/>
                        </a:spcBef>
                        <a:spcAft>
                          <a:spcPts val="600"/>
                        </a:spcAft>
                      </a:pPr>
                      <a:r>
                        <a:rPr lang="en-US" sz="2000">
                          <a:effectLst/>
                          <a:latin typeface="Arial" pitchFamily="34" charset="0"/>
                          <a:cs typeface="Arial" pitchFamily="34" charset="0"/>
                        </a:rPr>
                        <a:t>Kém</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250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3,08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1152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9,04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749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9,13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373">
                <a:tc>
                  <a:txBody>
                    <a:bodyPr/>
                    <a:lstStyle/>
                    <a:p>
                      <a:pPr marL="0" marR="17780" algn="just">
                        <a:spcBef>
                          <a:spcPts val="0"/>
                        </a:spcBef>
                        <a:spcAft>
                          <a:spcPts val="600"/>
                        </a:spcAft>
                      </a:pPr>
                      <a:r>
                        <a:rPr lang="en-US" sz="2000">
                          <a:effectLst/>
                          <a:latin typeface="Arial" pitchFamily="34" charset="0"/>
                          <a:cs typeface="Arial" pitchFamily="34" charset="0"/>
                        </a:rPr>
                        <a:t>Không xếp loại</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853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373">
                <a:tc>
                  <a:txBody>
                    <a:bodyPr/>
                    <a:lstStyle/>
                    <a:p>
                      <a:pPr marL="0" marR="17780" algn="just">
                        <a:spcBef>
                          <a:spcPts val="0"/>
                        </a:spcBef>
                        <a:spcAft>
                          <a:spcPts val="600"/>
                        </a:spcAft>
                      </a:pPr>
                      <a:r>
                        <a:rPr lang="en-US" sz="2000">
                          <a:effectLst/>
                          <a:latin typeface="Arial" pitchFamily="34" charset="0"/>
                          <a:cs typeface="Arial" pitchFamily="34" charset="0"/>
                        </a:rPr>
                        <a:t>Tổng cộng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8125</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8.208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8.208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600"/>
                        </a:spcBef>
                        <a:spcAft>
                          <a:spcPts val="600"/>
                        </a:spcAft>
                      </a:pPr>
                      <a:r>
                        <a:rPr lang="en-US" sz="2000">
                          <a:effectLst/>
                          <a:latin typeface="Arial" pitchFamily="34" charset="0"/>
                          <a:cs typeface="Arial" pitchFamily="34" charset="0"/>
                        </a:rPr>
                        <a:t> </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96594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57200"/>
            <a:ext cx="7924800" cy="86946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spcBef>
                <a:spcPts val="300"/>
              </a:spcBef>
            </a:pPr>
            <a:r>
              <a:rPr lang="en-US" sz="2400" b="1" smtClean="0">
                <a:solidFill>
                  <a:srgbClr val="FF0000"/>
                </a:solidFill>
                <a:latin typeface="Arial" pitchFamily="34" charset="0"/>
                <a:cs typeface="Arial" pitchFamily="34" charset="0"/>
              </a:rPr>
              <a:t>2. Công tác đào tạo</a:t>
            </a:r>
            <a:endParaRPr lang="en-US" sz="2400" smtClean="0">
              <a:latin typeface="Arial" pitchFamily="34" charset="0"/>
              <a:cs typeface="Arial" pitchFamily="34" charset="0"/>
            </a:endParaRPr>
          </a:p>
        </p:txBody>
      </p:sp>
      <p:sp>
        <p:nvSpPr>
          <p:cNvPr id="3" name="Rectangle 2"/>
          <p:cNvSpPr/>
          <p:nvPr/>
        </p:nvSpPr>
        <p:spPr>
          <a:xfrm>
            <a:off x="1295400" y="1295400"/>
            <a:ext cx="7696200" cy="400110"/>
          </a:xfrm>
          <a:prstGeom prst="rect">
            <a:avLst/>
          </a:prstGeom>
        </p:spPr>
        <p:txBody>
          <a:bodyPr wrap="square">
            <a:spAutoFit/>
          </a:bodyPr>
          <a:lstStyle/>
          <a:p>
            <a:pPr algn="just"/>
            <a:r>
              <a:rPr lang="en-US" sz="2000" b="1">
                <a:latin typeface="Arial" pitchFamily="34" charset="0"/>
                <a:cs typeface="Arial" pitchFamily="34" charset="0"/>
              </a:rPr>
              <a:t>2.6. Kết quả học tập </a:t>
            </a:r>
            <a:r>
              <a:rPr lang="vi-VN" sz="2000" b="1">
                <a:latin typeface="Arial" pitchFamily="34" charset="0"/>
                <a:cs typeface="Arial" pitchFamily="34" charset="0"/>
              </a:rPr>
              <a:t>và</a:t>
            </a:r>
            <a:r>
              <a:rPr lang="en-US" sz="2000" b="1">
                <a:latin typeface="Arial" pitchFamily="34" charset="0"/>
                <a:cs typeface="Arial" pitchFamily="34" charset="0"/>
              </a:rPr>
              <a:t> rèn luyện của HSSV</a:t>
            </a:r>
            <a:endParaRPr lang="en-US" sz="2000">
              <a:latin typeface="Arial" pitchFamily="34" charset="0"/>
              <a:cs typeface="Arial" pitchFamily="34" charset="0"/>
            </a:endParaRPr>
          </a:p>
        </p:txBody>
      </p:sp>
      <p:sp>
        <p:nvSpPr>
          <p:cNvPr id="5" name="Rectangle 4"/>
          <p:cNvSpPr/>
          <p:nvPr/>
        </p:nvSpPr>
        <p:spPr>
          <a:xfrm>
            <a:off x="1320800" y="1676400"/>
            <a:ext cx="7670800" cy="400110"/>
          </a:xfrm>
          <a:prstGeom prst="rect">
            <a:avLst/>
          </a:prstGeom>
        </p:spPr>
        <p:txBody>
          <a:bodyPr wrap="square">
            <a:spAutoFit/>
          </a:bodyPr>
          <a:lstStyle/>
          <a:p>
            <a:r>
              <a:rPr lang="en-US" sz="2000" b="1">
                <a:latin typeface="Arial" pitchFamily="34" charset="0"/>
                <a:cs typeface="Arial" pitchFamily="34" charset="0"/>
              </a:rPr>
              <a:t>2.6.3. Kết </a:t>
            </a:r>
            <a:r>
              <a:rPr lang="vi-VN" sz="2000" b="1">
                <a:latin typeface="Arial" pitchFamily="34" charset="0"/>
                <a:cs typeface="Arial" pitchFamily="34" charset="0"/>
              </a:rPr>
              <a:t>quả</a:t>
            </a:r>
            <a:r>
              <a:rPr lang="en-US" sz="2000" b="1">
                <a:latin typeface="Arial" pitchFamily="34" charset="0"/>
                <a:cs typeface="Arial" pitchFamily="34" charset="0"/>
              </a:rPr>
              <a:t> thi tốt nghiệp: </a:t>
            </a:r>
            <a:endParaRPr lang="en-US" sz="2000">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73265943"/>
              </p:ext>
            </p:extLst>
          </p:nvPr>
        </p:nvGraphicFramePr>
        <p:xfrm>
          <a:off x="1066800" y="2438400"/>
          <a:ext cx="7924800" cy="3733800"/>
        </p:xfrm>
        <a:graphic>
          <a:graphicData uri="http://schemas.openxmlformats.org/drawingml/2006/table">
            <a:tbl>
              <a:tblPr firstRow="1" firstCol="1" bandRow="1">
                <a:tableStyleId>{F2DE63D5-997A-4646-A377-4702673A728D}</a:tableStyleId>
              </a:tblPr>
              <a:tblGrid>
                <a:gridCol w="1866362"/>
                <a:gridCol w="1420519"/>
                <a:gridCol w="1557553"/>
                <a:gridCol w="1540183"/>
                <a:gridCol w="1540183"/>
              </a:tblGrid>
              <a:tr h="637496">
                <a:tc>
                  <a:txBody>
                    <a:bodyPr/>
                    <a:lstStyle/>
                    <a:p>
                      <a:pPr marL="0" marR="17780" algn="r">
                        <a:spcBef>
                          <a:spcPts val="0"/>
                        </a:spcBef>
                        <a:spcAft>
                          <a:spcPts val="600"/>
                        </a:spcAft>
                      </a:pPr>
                      <a:r>
                        <a:rPr lang="en-US" sz="2000">
                          <a:effectLst/>
                          <a:latin typeface="Arial" pitchFamily="34" charset="0"/>
                          <a:cs typeface="Arial" pitchFamily="34" charset="0"/>
                        </a:rPr>
                        <a:t>Bậc</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17780" algn="ctr">
                        <a:spcBef>
                          <a:spcPts val="0"/>
                        </a:spcBef>
                        <a:spcAft>
                          <a:spcPts val="600"/>
                        </a:spcAft>
                      </a:pPr>
                      <a:r>
                        <a:rPr lang="en-US" sz="2000">
                          <a:effectLst/>
                          <a:latin typeface="Arial" pitchFamily="34" charset="0"/>
                          <a:cs typeface="Arial" pitchFamily="34" charset="0"/>
                        </a:rPr>
                        <a:t>Cao đẳng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17780" algn="ctr">
                        <a:spcBef>
                          <a:spcPts val="0"/>
                        </a:spcBef>
                        <a:spcAft>
                          <a:spcPts val="600"/>
                        </a:spcAft>
                      </a:pPr>
                      <a:r>
                        <a:rPr lang="en-US" sz="2000">
                          <a:effectLst/>
                          <a:latin typeface="Arial" pitchFamily="34" charset="0"/>
                          <a:cs typeface="Arial" pitchFamily="34" charset="0"/>
                        </a:rPr>
                        <a:t>Trung cấp</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781493">
                <a:tc>
                  <a:txBody>
                    <a:bodyPr/>
                    <a:lstStyle/>
                    <a:p>
                      <a:pPr marL="0" marR="17780">
                        <a:spcBef>
                          <a:spcPts val="0"/>
                        </a:spcBef>
                        <a:spcAft>
                          <a:spcPts val="600"/>
                        </a:spcAft>
                      </a:pPr>
                      <a:r>
                        <a:rPr lang="en-US" sz="2000">
                          <a:effectLst/>
                          <a:latin typeface="Arial" pitchFamily="34" charset="0"/>
                          <a:cs typeface="Arial" pitchFamily="34" charset="0"/>
                        </a:rPr>
                        <a:t>Xếp loại</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Số lượng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p>
                    <a:p>
                      <a:pPr marL="0" marR="17780" algn="ctr">
                        <a:spcBef>
                          <a:spcPts val="0"/>
                        </a:spcBef>
                        <a:spcAft>
                          <a:spcPts val="60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Số lượng</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17780" algn="ctr">
                        <a:spcBef>
                          <a:spcPts val="0"/>
                        </a:spcBef>
                        <a:spcAft>
                          <a:spcPts val="600"/>
                        </a:spcAft>
                      </a:pPr>
                      <a:r>
                        <a:rPr lang="en-US" sz="2000">
                          <a:effectLst/>
                          <a:latin typeface="Arial" pitchFamily="34" charset="0"/>
                          <a:cs typeface="Arial" pitchFamily="34" charset="0"/>
                        </a:rPr>
                        <a:t>Tỷ lệ </a:t>
                      </a:r>
                    </a:p>
                    <a:p>
                      <a:pPr marL="0" marR="17780" algn="ctr">
                        <a:spcBef>
                          <a:spcPts val="0"/>
                        </a:spcBef>
                        <a:spcAft>
                          <a:spcPts val="600"/>
                        </a:spcAft>
                      </a:pPr>
                      <a:r>
                        <a:rPr lang="en-US" sz="2000">
                          <a:effectLst/>
                          <a:latin typeface="Arial" pitchFamily="34" charset="0"/>
                          <a:cs typeface="Arial" pitchFamily="34" charset="0"/>
                        </a:rPr>
                        <a:t>%</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7330">
                <a:tc>
                  <a:txBody>
                    <a:bodyPr/>
                    <a:lstStyle/>
                    <a:p>
                      <a:pPr marL="0" marR="17780" algn="just">
                        <a:spcBef>
                          <a:spcPts val="0"/>
                        </a:spcBef>
                        <a:spcAft>
                          <a:spcPts val="600"/>
                        </a:spcAft>
                      </a:pPr>
                      <a:r>
                        <a:rPr lang="en-US" sz="2000">
                          <a:effectLst/>
                          <a:latin typeface="Arial" pitchFamily="34" charset="0"/>
                          <a:cs typeface="Arial" pitchFamily="34" charset="0"/>
                        </a:rPr>
                        <a:t>Xuất sắc</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967">
                <a:tc>
                  <a:txBody>
                    <a:bodyPr/>
                    <a:lstStyle/>
                    <a:p>
                      <a:pPr marL="0" marR="17780" algn="just">
                        <a:spcBef>
                          <a:spcPts val="0"/>
                        </a:spcBef>
                        <a:spcAft>
                          <a:spcPts val="600"/>
                        </a:spcAft>
                      </a:pPr>
                      <a:r>
                        <a:rPr lang="en-US" sz="2000">
                          <a:effectLst/>
                          <a:latin typeface="Arial" pitchFamily="34" charset="0"/>
                          <a:cs typeface="Arial" pitchFamily="34" charset="0"/>
                        </a:rPr>
                        <a:t>Giỏi</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6,67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967">
                <a:tc>
                  <a:txBody>
                    <a:bodyPr/>
                    <a:lstStyle/>
                    <a:p>
                      <a:pPr marL="0" marR="17780" algn="just">
                        <a:spcBef>
                          <a:spcPts val="0"/>
                        </a:spcBef>
                        <a:spcAft>
                          <a:spcPts val="600"/>
                        </a:spcAft>
                      </a:pPr>
                      <a:r>
                        <a:rPr lang="en-US" sz="2000">
                          <a:effectLst/>
                          <a:latin typeface="Arial" pitchFamily="34" charset="0"/>
                          <a:cs typeface="Arial" pitchFamily="34" charset="0"/>
                        </a:rPr>
                        <a:t>Khá</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01</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1,27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20,00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967">
                <a:tc>
                  <a:txBody>
                    <a:bodyPr/>
                    <a:lstStyle/>
                    <a:p>
                      <a:pPr marL="0" marR="17780" algn="just">
                        <a:spcBef>
                          <a:spcPts val="0"/>
                        </a:spcBef>
                        <a:spcAft>
                          <a:spcPts val="600"/>
                        </a:spcAft>
                      </a:pPr>
                      <a:r>
                        <a:rPr lang="en-US" sz="2000">
                          <a:effectLst/>
                          <a:latin typeface="Arial" pitchFamily="34" charset="0"/>
                          <a:cs typeface="Arial" pitchFamily="34" charset="0"/>
                        </a:rPr>
                        <a:t>TB Khá</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02</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2,53</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14</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46,67</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290">
                <a:tc>
                  <a:txBody>
                    <a:bodyPr/>
                    <a:lstStyle/>
                    <a:p>
                      <a:pPr marL="0" marR="17780" algn="just">
                        <a:spcBef>
                          <a:spcPts val="0"/>
                        </a:spcBef>
                        <a:spcAft>
                          <a:spcPts val="600"/>
                        </a:spcAft>
                      </a:pPr>
                      <a:r>
                        <a:rPr lang="en-US" sz="2000">
                          <a:effectLst/>
                          <a:latin typeface="Arial" pitchFamily="34" charset="0"/>
                          <a:cs typeface="Arial" pitchFamily="34" charset="0"/>
                        </a:rPr>
                        <a:t>Trung bình</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96,20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8</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26,66</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290">
                <a:tc>
                  <a:txBody>
                    <a:bodyPr/>
                    <a:lstStyle/>
                    <a:p>
                      <a:pPr marL="0" marR="17780" algn="just">
                        <a:spcBef>
                          <a:spcPts val="0"/>
                        </a:spcBef>
                        <a:spcAft>
                          <a:spcPts val="600"/>
                        </a:spcAft>
                      </a:pPr>
                      <a:r>
                        <a:rPr lang="en-US" sz="2000">
                          <a:effectLst/>
                          <a:latin typeface="Arial" pitchFamily="34" charset="0"/>
                          <a:cs typeface="Arial" pitchFamily="34" charset="0"/>
                        </a:rPr>
                        <a:t>Tổng cộng</a:t>
                      </a:r>
                      <a:endParaRPr lang="en-US" sz="20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79</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30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600"/>
                        </a:spcAft>
                      </a:pPr>
                      <a:r>
                        <a:rPr lang="en-US" sz="2000">
                          <a:effectLst/>
                          <a:latin typeface="Arial" pitchFamily="34" charset="0"/>
                          <a:cs typeface="Arial" pitchFamily="34" charset="0"/>
                        </a:rPr>
                        <a:t>100</a:t>
                      </a:r>
                      <a:endParaRPr lang="en-US" sz="2000">
                        <a:effectLst/>
                        <a:latin typeface="Arial" pitchFamily="34" charset="0"/>
                        <a:ea typeface="Times New Roman"/>
                        <a:cs typeface="Arial"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06118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120032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3. Công </a:t>
            </a:r>
            <a:r>
              <a:rPr lang="vi-VN" sz="2400" b="1">
                <a:solidFill>
                  <a:srgbClr val="FF0000"/>
                </a:solidFill>
                <a:latin typeface="Arial" pitchFamily="34" charset="0"/>
                <a:cs typeface="Arial" pitchFamily="34" charset="0"/>
              </a:rPr>
              <a:t>tác </a:t>
            </a:r>
            <a:r>
              <a:rPr lang="en-US" sz="2400" b="1">
                <a:solidFill>
                  <a:srgbClr val="FF0000"/>
                </a:solidFill>
                <a:latin typeface="Arial" pitchFamily="34" charset="0"/>
                <a:cs typeface="Arial" pitchFamily="34" charset="0"/>
              </a:rPr>
              <a:t>Học sinh sinh viên (HSSV) và tỉ lệ HSSV có việc làm sau tốt nghiệp </a:t>
            </a:r>
            <a:endParaRPr lang="en-US" sz="2400">
              <a:solidFill>
                <a:srgbClr val="FF0000"/>
              </a:solidFill>
              <a:latin typeface="Arial" pitchFamily="34" charset="0"/>
              <a:cs typeface="Arial" pitchFamily="34" charset="0"/>
            </a:endParaRPr>
          </a:p>
        </p:txBody>
      </p:sp>
      <p:sp>
        <p:nvSpPr>
          <p:cNvPr id="6" name="Rectangle 5"/>
          <p:cNvSpPr/>
          <p:nvPr/>
        </p:nvSpPr>
        <p:spPr>
          <a:xfrm>
            <a:off x="1143000" y="1425714"/>
            <a:ext cx="7848600" cy="707886"/>
          </a:xfrm>
          <a:prstGeom prst="rect">
            <a:avLst/>
          </a:prstGeom>
        </p:spPr>
        <p:txBody>
          <a:bodyPr wrap="square">
            <a:spAutoFit/>
          </a:bodyPr>
          <a:lstStyle/>
          <a:p>
            <a:pPr algn="just"/>
            <a:r>
              <a:rPr lang="en-US" sz="2000" b="1">
                <a:latin typeface="Arial" pitchFamily="34" charset="0"/>
                <a:cs typeface="Arial" pitchFamily="34" charset="0"/>
              </a:rPr>
              <a:t>3.1 Công </a:t>
            </a:r>
            <a:r>
              <a:rPr lang="vi-VN" sz="2000" b="1">
                <a:latin typeface="Arial" pitchFamily="34" charset="0"/>
                <a:cs typeface="Arial" pitchFamily="34" charset="0"/>
              </a:rPr>
              <a:t>tác </a:t>
            </a:r>
            <a:r>
              <a:rPr lang="en-US" sz="2000" b="1">
                <a:latin typeface="Arial" pitchFamily="34" charset="0"/>
                <a:cs typeface="Arial" pitchFamily="34" charset="0"/>
              </a:rPr>
              <a:t>quản lý HSSV và thực hiện các chế độ, chính sách cho HSSV</a:t>
            </a:r>
            <a:endParaRPr lang="en-US" sz="2000">
              <a:latin typeface="Arial" pitchFamily="34" charset="0"/>
              <a:cs typeface="Arial" pitchFamily="34" charset="0"/>
            </a:endParaRPr>
          </a:p>
        </p:txBody>
      </p:sp>
      <p:sp>
        <p:nvSpPr>
          <p:cNvPr id="7" name="Rectangle 6"/>
          <p:cNvSpPr/>
          <p:nvPr/>
        </p:nvSpPr>
        <p:spPr>
          <a:xfrm>
            <a:off x="1028700" y="2209800"/>
            <a:ext cx="7924800" cy="455509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Nâng cao hiệu quả công tác giáo dục chính trị tư tưởng, đạo đức, lối sống, kỹ năng sống cho HSSV; tăng cường an ninh, an toàn trường học, xây dựng văn hóa học đường và môi trường giáo dục lành mạnh, dân chủ, kỷ cương. </a:t>
            </a:r>
            <a:endParaRPr lang="en-US" sz="2000" smtClean="0">
              <a:latin typeface="Arial" pitchFamily="34" charset="0"/>
              <a:cs typeface="Arial" pitchFamily="34" charset="0"/>
            </a:endParaRPr>
          </a:p>
          <a:p>
            <a:pPr marL="342900" lvl="0" indent="-342900" algn="just">
              <a:spcBef>
                <a:spcPts val="1200"/>
              </a:spcBef>
              <a:buFont typeface="Wingdings" pitchFamily="2" charset="2"/>
              <a:buChar char="§"/>
            </a:pPr>
            <a:r>
              <a:rPr lang="en-US" sz="2000" smtClean="0">
                <a:latin typeface="Arial" pitchFamily="34" charset="0"/>
                <a:cs typeface="Arial" pitchFamily="34" charset="0"/>
              </a:rPr>
              <a:t>Thực </a:t>
            </a:r>
            <a:r>
              <a:rPr lang="en-US" sz="2000">
                <a:latin typeface="Arial" pitchFamily="34" charset="0"/>
                <a:cs typeface="Arial" pitchFamily="34" charset="0"/>
              </a:rPr>
              <a:t>hiện tuyên truyền các chủ trương của Đảng và chính sách, pháp luật của nhà nước trong tuần giáo dục định hướng và sinh hoạt chủ nhiệm hàng tuần cho HSSV;</a:t>
            </a:r>
          </a:p>
          <a:p>
            <a:pPr marL="342900" lvl="0" indent="-342900" algn="just">
              <a:spcBef>
                <a:spcPts val="1200"/>
              </a:spcBef>
              <a:buFont typeface="Wingdings" pitchFamily="2" charset="2"/>
              <a:buChar char="§"/>
            </a:pPr>
            <a:r>
              <a:rPr lang="en-US" sz="2000">
                <a:latin typeface="Arial" pitchFamily="34" charset="0"/>
                <a:cs typeface="Arial" pitchFamily="34" charset="0"/>
              </a:rPr>
              <a:t>Phối hợp với các đơn vị tổ chức cho HSSV tham gia học tập các nghị quyết;</a:t>
            </a:r>
          </a:p>
          <a:p>
            <a:pPr marL="342900" lvl="0" indent="-342900" algn="just">
              <a:spcBef>
                <a:spcPts val="1200"/>
              </a:spcBef>
              <a:buFont typeface="Wingdings" pitchFamily="2" charset="2"/>
              <a:buChar char="§"/>
            </a:pPr>
            <a:r>
              <a:rPr lang="en-US" sz="2000">
                <a:latin typeface="Arial" pitchFamily="34" charset="0"/>
                <a:cs typeface="Arial" pitchFamily="34" charset="0"/>
              </a:rPr>
              <a:t>Tuyên truyền vận động HSSV nâng cao ý thức tổ chức kỷ luật, tác phong, ngôn phong... Xây dựng đời sống hóa với phương châm “Nói lời hay lẽ phải” thể hiện văn hóa trong giao tiếp, hòa nhã, thân thiện với mọi người</a:t>
            </a:r>
            <a:r>
              <a:rPr lang="en-US" sz="2000" smtClean="0">
                <a:latin typeface="Arial" pitchFamily="34" charset="0"/>
                <a:cs typeface="Arial" pitchFamily="34" charset="0"/>
              </a:rPr>
              <a:t>;</a:t>
            </a:r>
            <a:endParaRPr lang="en-US" sz="2000">
              <a:latin typeface="Arial" pitchFamily="34" charset="0"/>
              <a:cs typeface="Arial" pitchFamily="34" charset="0"/>
            </a:endParaRPr>
          </a:p>
        </p:txBody>
      </p:sp>
    </p:spTree>
    <p:extLst>
      <p:ext uri="{BB962C8B-B14F-4D97-AF65-F5344CB8AC3E}">
        <p14:creationId xmlns:p14="http://schemas.microsoft.com/office/powerpoint/2010/main" val="11723321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120032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3. Công </a:t>
            </a:r>
            <a:r>
              <a:rPr lang="vi-VN" sz="2400" b="1">
                <a:solidFill>
                  <a:srgbClr val="FF0000"/>
                </a:solidFill>
                <a:latin typeface="Arial" pitchFamily="34" charset="0"/>
                <a:cs typeface="Arial" pitchFamily="34" charset="0"/>
              </a:rPr>
              <a:t>tác </a:t>
            </a:r>
            <a:r>
              <a:rPr lang="en-US" sz="2400" b="1">
                <a:solidFill>
                  <a:srgbClr val="FF0000"/>
                </a:solidFill>
                <a:latin typeface="Arial" pitchFamily="34" charset="0"/>
                <a:cs typeface="Arial" pitchFamily="34" charset="0"/>
              </a:rPr>
              <a:t>Học sinh sinh viên (HSSV) và tỉ lệ HSSV có việc làm sau tốt nghiệp </a:t>
            </a:r>
            <a:endParaRPr lang="en-US" sz="2400">
              <a:solidFill>
                <a:srgbClr val="FF0000"/>
              </a:solidFill>
              <a:latin typeface="Arial" pitchFamily="34" charset="0"/>
              <a:cs typeface="Arial" pitchFamily="34" charset="0"/>
            </a:endParaRPr>
          </a:p>
        </p:txBody>
      </p:sp>
      <p:sp>
        <p:nvSpPr>
          <p:cNvPr id="6" name="Rectangle 5"/>
          <p:cNvSpPr/>
          <p:nvPr/>
        </p:nvSpPr>
        <p:spPr>
          <a:xfrm>
            <a:off x="1143000" y="1425714"/>
            <a:ext cx="7848600" cy="707886"/>
          </a:xfrm>
          <a:prstGeom prst="rect">
            <a:avLst/>
          </a:prstGeom>
        </p:spPr>
        <p:txBody>
          <a:bodyPr wrap="square">
            <a:spAutoFit/>
          </a:bodyPr>
          <a:lstStyle/>
          <a:p>
            <a:pPr algn="just"/>
            <a:r>
              <a:rPr lang="en-US" sz="2000" b="1">
                <a:latin typeface="Arial" pitchFamily="34" charset="0"/>
                <a:cs typeface="Arial" pitchFamily="34" charset="0"/>
              </a:rPr>
              <a:t>3.1 Công </a:t>
            </a:r>
            <a:r>
              <a:rPr lang="vi-VN" sz="2000" b="1">
                <a:latin typeface="Arial" pitchFamily="34" charset="0"/>
                <a:cs typeface="Arial" pitchFamily="34" charset="0"/>
              </a:rPr>
              <a:t>tác </a:t>
            </a:r>
            <a:r>
              <a:rPr lang="en-US" sz="2000" b="1">
                <a:latin typeface="Arial" pitchFamily="34" charset="0"/>
                <a:cs typeface="Arial" pitchFamily="34" charset="0"/>
              </a:rPr>
              <a:t>quản lý HSSV và thực hiện các chế độ, chính sách cho HSSV</a:t>
            </a:r>
            <a:endParaRPr lang="en-US" sz="2000">
              <a:latin typeface="Arial" pitchFamily="34" charset="0"/>
              <a:cs typeface="Arial" pitchFamily="34" charset="0"/>
            </a:endParaRPr>
          </a:p>
        </p:txBody>
      </p:sp>
      <p:sp>
        <p:nvSpPr>
          <p:cNvPr id="2" name="Rectangle 1"/>
          <p:cNvSpPr/>
          <p:nvPr/>
        </p:nvSpPr>
        <p:spPr>
          <a:xfrm>
            <a:off x="1041400" y="2286000"/>
            <a:ext cx="7950200" cy="3939540"/>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Tổ chức cho HSSV nghe báo cáo về tình hình an ninh chính trị, an toàn giao thông;</a:t>
            </a:r>
          </a:p>
          <a:p>
            <a:pPr marL="342900" lvl="0" indent="-342900" algn="just">
              <a:spcBef>
                <a:spcPts val="1200"/>
              </a:spcBef>
              <a:buFont typeface="Wingdings" pitchFamily="2" charset="2"/>
              <a:buChar char="§"/>
            </a:pPr>
            <a:r>
              <a:rPr lang="en-US" sz="2000">
                <a:latin typeface="Arial" pitchFamily="34" charset="0"/>
                <a:cs typeface="Arial" pitchFamily="34" charset="0"/>
              </a:rPr>
              <a:t>Thường xuyên nắm bắt tình hình tư tưởng trong HSSV, kịp thời ngăn chặn những vụ việc lôi kéo HSSV bán hàng đa cấp, hội thánh đức chúa trời, tụ tập đông người trái với quy định của luật pháp;</a:t>
            </a:r>
          </a:p>
          <a:p>
            <a:pPr marL="342900" lvl="0" indent="-342900" algn="just">
              <a:spcBef>
                <a:spcPts val="1200"/>
              </a:spcBef>
              <a:buFont typeface="Wingdings" pitchFamily="2" charset="2"/>
              <a:buChar char="§"/>
            </a:pPr>
            <a:r>
              <a:rPr lang="en-US" sz="2000">
                <a:latin typeface="Arial" pitchFamily="34" charset="0"/>
                <a:cs typeface="Arial" pitchFamily="34" charset="0"/>
              </a:rPr>
              <a:t>Đã tiến hành rà soát các văn bản đối với HSSV, tiến hành soạn thảo, tổ chức lấy ý kiến của toàn thể CB-GV-NV và </a:t>
            </a:r>
            <a:r>
              <a:rPr lang="en-US" sz="2000" smtClean="0">
                <a:latin typeface="Arial" pitchFamily="34" charset="0"/>
                <a:cs typeface="Arial" pitchFamily="34" charset="0"/>
              </a:rPr>
              <a:t>HSSV</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en-US" sz="2000">
                <a:latin typeface="Arial" pitchFamily="34" charset="0"/>
                <a:cs typeface="Arial" pitchFamily="34" charset="0"/>
              </a:rPr>
              <a:t>Hoàn thiện xây dựng và hệ thống hóa các văn bản pháp quy mang tính đồng bộ và thực tiễn phù hợp với sự phát triển của Nhà </a:t>
            </a:r>
            <a:r>
              <a:rPr lang="en-US" sz="2000" smtClean="0">
                <a:latin typeface="Arial" pitchFamily="34" charset="0"/>
                <a:cs typeface="Arial" pitchFamily="34" charset="0"/>
              </a:rPr>
              <a:t>trường</a:t>
            </a:r>
            <a:r>
              <a:rPr lang="en-US" sz="2000">
                <a:latin typeface="Arial" pitchFamily="34" charset="0"/>
                <a:cs typeface="Arial" pitchFamily="34" charset="0"/>
              </a:rPr>
              <a:t>.</a:t>
            </a:r>
          </a:p>
        </p:txBody>
      </p:sp>
    </p:spTree>
    <p:extLst>
      <p:ext uri="{BB962C8B-B14F-4D97-AF65-F5344CB8AC3E}">
        <p14:creationId xmlns:p14="http://schemas.microsoft.com/office/powerpoint/2010/main" val="23483690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120032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3. Công </a:t>
            </a:r>
            <a:r>
              <a:rPr lang="vi-VN" sz="2400" b="1">
                <a:solidFill>
                  <a:srgbClr val="FF0000"/>
                </a:solidFill>
                <a:latin typeface="Arial" pitchFamily="34" charset="0"/>
                <a:cs typeface="Arial" pitchFamily="34" charset="0"/>
              </a:rPr>
              <a:t>tác </a:t>
            </a:r>
            <a:r>
              <a:rPr lang="en-US" sz="2400" b="1">
                <a:solidFill>
                  <a:srgbClr val="FF0000"/>
                </a:solidFill>
                <a:latin typeface="Arial" pitchFamily="34" charset="0"/>
                <a:cs typeface="Arial" pitchFamily="34" charset="0"/>
              </a:rPr>
              <a:t>Học sinh sinh viên (HSSV) và tỉ lệ HSSV có việc làm sau tốt nghiệp </a:t>
            </a:r>
            <a:endParaRPr lang="en-US" sz="2400">
              <a:solidFill>
                <a:srgbClr val="FF0000"/>
              </a:solidFill>
              <a:latin typeface="Arial" pitchFamily="34" charset="0"/>
              <a:cs typeface="Arial" pitchFamily="34" charset="0"/>
            </a:endParaRPr>
          </a:p>
        </p:txBody>
      </p:sp>
      <p:sp>
        <p:nvSpPr>
          <p:cNvPr id="6" name="Rectangle 5"/>
          <p:cNvSpPr/>
          <p:nvPr/>
        </p:nvSpPr>
        <p:spPr>
          <a:xfrm>
            <a:off x="1143000" y="1425714"/>
            <a:ext cx="7848600" cy="707886"/>
          </a:xfrm>
          <a:prstGeom prst="rect">
            <a:avLst/>
          </a:prstGeom>
        </p:spPr>
        <p:txBody>
          <a:bodyPr wrap="square">
            <a:spAutoFit/>
          </a:bodyPr>
          <a:lstStyle/>
          <a:p>
            <a:pPr algn="just"/>
            <a:r>
              <a:rPr lang="en-US" sz="2000" b="1">
                <a:latin typeface="Arial" pitchFamily="34" charset="0"/>
                <a:cs typeface="Arial" pitchFamily="34" charset="0"/>
              </a:rPr>
              <a:t>3.1 Công </a:t>
            </a:r>
            <a:r>
              <a:rPr lang="vi-VN" sz="2000" b="1">
                <a:latin typeface="Arial" pitchFamily="34" charset="0"/>
                <a:cs typeface="Arial" pitchFamily="34" charset="0"/>
              </a:rPr>
              <a:t>tác </a:t>
            </a:r>
            <a:r>
              <a:rPr lang="en-US" sz="2000" b="1">
                <a:latin typeface="Arial" pitchFamily="34" charset="0"/>
                <a:cs typeface="Arial" pitchFamily="34" charset="0"/>
              </a:rPr>
              <a:t>quản lý HSSV và thực hiện các chế độ, chính sách cho HSSV</a:t>
            </a:r>
            <a:endParaRPr lang="en-US" sz="2000">
              <a:latin typeface="Arial" pitchFamily="34" charset="0"/>
              <a:cs typeface="Arial" pitchFamily="34" charset="0"/>
            </a:endParaRPr>
          </a:p>
        </p:txBody>
      </p:sp>
      <p:sp>
        <p:nvSpPr>
          <p:cNvPr id="3" name="Rectangle 2"/>
          <p:cNvSpPr/>
          <p:nvPr/>
        </p:nvSpPr>
        <p:spPr>
          <a:xfrm>
            <a:off x="1066800" y="2133600"/>
            <a:ext cx="7924800" cy="4555093"/>
          </a:xfrm>
          <a:prstGeom prst="rect">
            <a:avLst/>
          </a:prstGeom>
        </p:spPr>
        <p:txBody>
          <a:bodyPr wrap="square">
            <a:spAutoFit/>
          </a:bodyPr>
          <a:lstStyle/>
          <a:p>
            <a:pPr marL="342900" lvl="0" indent="-342900">
              <a:spcBef>
                <a:spcPts val="1200"/>
              </a:spcBef>
              <a:buFont typeface="Wingdings" pitchFamily="2" charset="2"/>
              <a:buChar char="§"/>
            </a:pPr>
            <a:r>
              <a:rPr lang="en-US" sz="2000">
                <a:latin typeface="Arial" pitchFamily="34" charset="0"/>
                <a:cs typeface="Arial" pitchFamily="34" charset="0"/>
              </a:rPr>
              <a:t>Xây dựng nội quy KTX, quy định tổ chức HSSV tự quản tại KTX, mở rộng khu nội trú.</a:t>
            </a:r>
          </a:p>
          <a:p>
            <a:pPr marL="342900" lvl="0" indent="-342900">
              <a:spcBef>
                <a:spcPts val="1200"/>
              </a:spcBef>
              <a:buFont typeface="Wingdings" pitchFamily="2" charset="2"/>
              <a:buChar char="§"/>
            </a:pPr>
            <a:r>
              <a:rPr lang="en-US" sz="2000">
                <a:latin typeface="Arial" pitchFamily="34" charset="0"/>
                <a:cs typeface="Arial" pitchFamily="34" charset="0"/>
              </a:rPr>
              <a:t>Triệt để ứng dụng công nghệ thông tin trong công tác quản lý, xây dựng và thực hiện tốt quy trình hỗ trợ HSSV trong công tác hành chánh.</a:t>
            </a:r>
          </a:p>
          <a:p>
            <a:pPr marL="342900" lvl="0" indent="-342900">
              <a:spcBef>
                <a:spcPts val="1200"/>
              </a:spcBef>
              <a:buFont typeface="Wingdings" pitchFamily="2" charset="2"/>
              <a:buChar char="§"/>
            </a:pPr>
            <a:r>
              <a:rPr lang="en-US" sz="2000">
                <a:latin typeface="Arial" pitchFamily="34" charset="0"/>
                <a:cs typeface="Arial" pitchFamily="34" charset="0"/>
              </a:rPr>
              <a:t>Tổ chức đối thoại định kỳ giữa HSSV với khoa, HSSV với Ban lãnh đạo Nhà trường; tổ chức họp với PHHS nhằm triển khai các hoạt động học tập, rèn luyện, ngoại khóa và thiết lập mối quan hệ giữa nhà trường với PHHS.</a:t>
            </a:r>
          </a:p>
          <a:p>
            <a:pPr marL="342900" lvl="0" indent="-342900">
              <a:spcBef>
                <a:spcPts val="1200"/>
              </a:spcBef>
              <a:buFont typeface="Wingdings" pitchFamily="2" charset="2"/>
              <a:buChar char="§"/>
            </a:pPr>
            <a:r>
              <a:rPr lang="en-US" sz="2000">
                <a:latin typeface="Arial" pitchFamily="34" charset="0"/>
                <a:cs typeface="Arial" pitchFamily="34" charset="0"/>
              </a:rPr>
              <a:t>Phối hợp với các đơn vị tổ chức các buổi tập huấn, giáo dục pháp luật, an toàn giao thông, phòng chống tội phạm, các tệ nạn xã hội, hội thảo, trang bị kỹ năng sống, kỹ năng mềm, thực hành xã hội cho HSSV</a:t>
            </a:r>
          </a:p>
        </p:txBody>
      </p:sp>
    </p:spTree>
    <p:extLst>
      <p:ext uri="{BB962C8B-B14F-4D97-AF65-F5344CB8AC3E}">
        <p14:creationId xmlns:p14="http://schemas.microsoft.com/office/powerpoint/2010/main" val="20081649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120032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3. Công </a:t>
            </a:r>
            <a:r>
              <a:rPr lang="vi-VN" sz="2400" b="1">
                <a:solidFill>
                  <a:srgbClr val="FF0000"/>
                </a:solidFill>
                <a:latin typeface="Arial" pitchFamily="34" charset="0"/>
                <a:cs typeface="Arial" pitchFamily="34" charset="0"/>
              </a:rPr>
              <a:t>tác </a:t>
            </a:r>
            <a:r>
              <a:rPr lang="en-US" sz="2400" b="1">
                <a:solidFill>
                  <a:srgbClr val="FF0000"/>
                </a:solidFill>
                <a:latin typeface="Arial" pitchFamily="34" charset="0"/>
                <a:cs typeface="Arial" pitchFamily="34" charset="0"/>
              </a:rPr>
              <a:t>Học sinh sinh viên (HSSV) và tỉ lệ HSSV có việc làm sau tốt nghiệp </a:t>
            </a:r>
            <a:endParaRPr lang="en-US" sz="2400">
              <a:solidFill>
                <a:srgbClr val="FF0000"/>
              </a:solidFill>
              <a:latin typeface="Arial" pitchFamily="34" charset="0"/>
              <a:cs typeface="Arial" pitchFamily="34" charset="0"/>
            </a:endParaRPr>
          </a:p>
        </p:txBody>
      </p:sp>
      <p:sp>
        <p:nvSpPr>
          <p:cNvPr id="6" name="Rectangle 5"/>
          <p:cNvSpPr/>
          <p:nvPr/>
        </p:nvSpPr>
        <p:spPr>
          <a:xfrm>
            <a:off x="1143000" y="1425714"/>
            <a:ext cx="7848600" cy="707886"/>
          </a:xfrm>
          <a:prstGeom prst="rect">
            <a:avLst/>
          </a:prstGeom>
        </p:spPr>
        <p:txBody>
          <a:bodyPr wrap="square">
            <a:spAutoFit/>
          </a:bodyPr>
          <a:lstStyle/>
          <a:p>
            <a:pPr algn="just"/>
            <a:r>
              <a:rPr lang="en-US" sz="2000" b="1">
                <a:latin typeface="Arial" pitchFamily="34" charset="0"/>
                <a:cs typeface="Arial" pitchFamily="34" charset="0"/>
              </a:rPr>
              <a:t>3.1 Công </a:t>
            </a:r>
            <a:r>
              <a:rPr lang="vi-VN" sz="2000" b="1">
                <a:latin typeface="Arial" pitchFamily="34" charset="0"/>
                <a:cs typeface="Arial" pitchFamily="34" charset="0"/>
              </a:rPr>
              <a:t>tác </a:t>
            </a:r>
            <a:r>
              <a:rPr lang="en-US" sz="2000" b="1">
                <a:latin typeface="Arial" pitchFamily="34" charset="0"/>
                <a:cs typeface="Arial" pitchFamily="34" charset="0"/>
              </a:rPr>
              <a:t>quản lý HSSV và thực hiện các chế độ, chính sách cho HSSV</a:t>
            </a:r>
            <a:endParaRPr lang="en-US" sz="2000">
              <a:latin typeface="Arial" pitchFamily="34" charset="0"/>
              <a:cs typeface="Arial" pitchFamily="34" charset="0"/>
            </a:endParaRPr>
          </a:p>
        </p:txBody>
      </p:sp>
      <p:sp>
        <p:nvSpPr>
          <p:cNvPr id="2" name="Rectangle 1"/>
          <p:cNvSpPr/>
          <p:nvPr/>
        </p:nvSpPr>
        <p:spPr>
          <a:xfrm>
            <a:off x="1066800" y="2667000"/>
            <a:ext cx="7924800" cy="3170099"/>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Phối hợp với Ban an ninh công an quận Tân Bình nắm bắt diễn biến tư tưởng trong HSSV nhằm phòng chống và ngăn chặn kịp thời những tình huống xấu có thể xảy ra.</a:t>
            </a:r>
          </a:p>
          <a:p>
            <a:pPr marL="342900" lvl="0" indent="-342900" algn="just">
              <a:spcBef>
                <a:spcPts val="1200"/>
              </a:spcBef>
              <a:buFont typeface="Wingdings" pitchFamily="2" charset="2"/>
              <a:buChar char="§"/>
            </a:pPr>
            <a:r>
              <a:rPr lang="en-US" sz="2000">
                <a:latin typeface="Arial" pitchFamily="34" charset="0"/>
                <a:cs typeface="Arial" pitchFamily="34" charset="0"/>
              </a:rPr>
              <a:t>Thực hiện đúng, kịp thời các chế độ chính sách cho HSSV;</a:t>
            </a:r>
          </a:p>
          <a:p>
            <a:pPr marL="342900" lvl="0" indent="-342900" algn="just">
              <a:spcBef>
                <a:spcPts val="1200"/>
              </a:spcBef>
              <a:buFont typeface="Wingdings" pitchFamily="2" charset="2"/>
              <a:buChar char="§"/>
            </a:pPr>
            <a:r>
              <a:rPr lang="en-US" sz="2000">
                <a:latin typeface="Arial" pitchFamily="34" charset="0"/>
                <a:cs typeface="Arial" pitchFamily="34" charset="0"/>
              </a:rPr>
              <a:t>Đẩy mạnh công tác phát triển đảng trong HSSV;</a:t>
            </a:r>
          </a:p>
          <a:p>
            <a:pPr marL="342900" lvl="0" indent="-342900" algn="just">
              <a:spcBef>
                <a:spcPts val="1200"/>
              </a:spcBef>
              <a:buFont typeface="Wingdings" pitchFamily="2" charset="2"/>
              <a:buChar char="§"/>
            </a:pPr>
            <a:r>
              <a:rPr lang="en-US" sz="2000">
                <a:latin typeface="Arial" pitchFamily="34" charset="0"/>
                <a:cs typeface="Arial" pitchFamily="34" charset="0"/>
              </a:rPr>
              <a:t>Khai thác và sử dụng hiệu quả phần mềm quản lý đào tạo;</a:t>
            </a:r>
          </a:p>
          <a:p>
            <a:pPr marL="342900" indent="-342900" algn="just">
              <a:spcBef>
                <a:spcPts val="1200"/>
              </a:spcBef>
              <a:buFont typeface="Wingdings" pitchFamily="2" charset="2"/>
              <a:buChar char="§"/>
            </a:pPr>
            <a:r>
              <a:rPr lang="en-US" sz="2000">
                <a:latin typeface="Arial" pitchFamily="34" charset="0"/>
                <a:cs typeface="Arial" pitchFamily="34" charset="0"/>
              </a:rPr>
              <a:t>Tăng cường kỹ cương, nề nếp, đạo đức lối sống, nâng cao chất lượng giáo dục.</a:t>
            </a:r>
          </a:p>
        </p:txBody>
      </p:sp>
    </p:spTree>
    <p:extLst>
      <p:ext uri="{BB962C8B-B14F-4D97-AF65-F5344CB8AC3E}">
        <p14:creationId xmlns:p14="http://schemas.microsoft.com/office/powerpoint/2010/main" val="16504977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a:solidFill>
                  <a:srgbClr val="FF0000"/>
                </a:solidFill>
                <a:latin typeface="Arial" pitchFamily="34" charset="0"/>
                <a:cs typeface="Arial" pitchFamily="34" charset="0"/>
              </a:rPr>
              <a:t>1. </a:t>
            </a:r>
            <a:r>
              <a:rPr lang="en-US" sz="2400" b="1" err="1">
                <a:solidFill>
                  <a:srgbClr val="FF0000"/>
                </a:solidFill>
                <a:latin typeface="Arial" pitchFamily="34" charset="0"/>
                <a:cs typeface="Arial" pitchFamily="34" charset="0"/>
              </a:rPr>
              <a:t>Thuận</a:t>
            </a:r>
            <a:r>
              <a:rPr lang="en-US" sz="2400" b="1">
                <a:solidFill>
                  <a:srgbClr val="FF0000"/>
                </a:solidFill>
                <a:latin typeface="Arial" pitchFamily="34" charset="0"/>
                <a:cs typeface="Arial" pitchFamily="34" charset="0"/>
              </a:rPr>
              <a:t> </a:t>
            </a:r>
            <a:r>
              <a:rPr lang="en-US" sz="2400" b="1" err="1">
                <a:solidFill>
                  <a:srgbClr val="FF0000"/>
                </a:solidFill>
                <a:latin typeface="Arial" pitchFamily="34" charset="0"/>
                <a:cs typeface="Arial" pitchFamily="34" charset="0"/>
              </a:rPr>
              <a:t>lợi</a:t>
            </a:r>
            <a:r>
              <a:rPr lang="en-US" sz="2400" b="1">
                <a:solidFill>
                  <a:srgbClr val="FF0000"/>
                </a:solidFill>
                <a:latin typeface="Arial" pitchFamily="34" charset="0"/>
                <a:cs typeface="Arial" pitchFamily="34" charset="0"/>
              </a:rPr>
              <a:t>:</a:t>
            </a:r>
            <a:endParaRPr lang="en-US" sz="2400">
              <a:solidFill>
                <a:srgbClr val="FF0000"/>
              </a:solidFill>
              <a:latin typeface="Arial" pitchFamily="34" charset="0"/>
              <a:cs typeface="Arial" pitchFamily="34" charset="0"/>
            </a:endParaRPr>
          </a:p>
        </p:txBody>
      </p:sp>
      <p:sp>
        <p:nvSpPr>
          <p:cNvPr id="6" name="Rectangle 5"/>
          <p:cNvSpPr/>
          <p:nvPr/>
        </p:nvSpPr>
        <p:spPr>
          <a:xfrm>
            <a:off x="990600" y="1295400"/>
            <a:ext cx="8077200" cy="4555093"/>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lãnh</a:t>
            </a:r>
            <a:r>
              <a:rPr lang="en-US" sz="2000" dirty="0">
                <a:latin typeface="Arial" pitchFamily="34" charset="0"/>
                <a:cs typeface="Arial" pitchFamily="34" charset="0"/>
              </a:rPr>
              <a:t>, </a:t>
            </a:r>
            <a:r>
              <a:rPr lang="en-US" sz="2000" dirty="0" err="1">
                <a:latin typeface="Arial" pitchFamily="34" charset="0"/>
                <a:cs typeface="Arial" pitchFamily="34" charset="0"/>
              </a:rPr>
              <a:t>chỉ</a:t>
            </a:r>
            <a:r>
              <a:rPr lang="en-US" sz="2000" dirty="0">
                <a:latin typeface="Arial" pitchFamily="34" charset="0"/>
                <a:cs typeface="Arial" pitchFamily="34" charset="0"/>
              </a:rPr>
              <a:t> </a:t>
            </a:r>
            <a:r>
              <a:rPr lang="en-US" sz="2000" dirty="0" err="1">
                <a:latin typeface="Arial" pitchFamily="34" charset="0"/>
                <a:cs typeface="Arial" pitchFamily="34" charset="0"/>
              </a:rPr>
              <a:t>đạo</a:t>
            </a:r>
            <a:r>
              <a:rPr lang="en-US" sz="2000" dirty="0">
                <a:latin typeface="Arial" pitchFamily="34" charset="0"/>
                <a:cs typeface="Arial" pitchFamily="34" charset="0"/>
              </a:rPr>
              <a:t> </a:t>
            </a:r>
            <a:r>
              <a:rPr lang="en-US" sz="2000" dirty="0" err="1">
                <a:latin typeface="Arial" pitchFamily="34" charset="0"/>
                <a:cs typeface="Arial" pitchFamily="34" charset="0"/>
              </a:rPr>
              <a:t>sát</a:t>
            </a:r>
            <a:r>
              <a:rPr lang="en-US" sz="2000" dirty="0">
                <a:latin typeface="Arial" pitchFamily="34" charset="0"/>
                <a:cs typeface="Arial" pitchFamily="34" charset="0"/>
              </a:rPr>
              <a:t> </a:t>
            </a:r>
            <a:r>
              <a:rPr lang="en-US" sz="2000" dirty="0" err="1">
                <a:latin typeface="Arial" pitchFamily="34" charset="0"/>
                <a:cs typeface="Arial" pitchFamily="34" charset="0"/>
              </a:rPr>
              <a:t>sao</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ủy</a:t>
            </a:r>
            <a:r>
              <a:rPr lang="en-US" sz="2000" dirty="0">
                <a:latin typeface="Arial" pitchFamily="34" charset="0"/>
                <a:cs typeface="Arial" pitchFamily="34" charset="0"/>
              </a:rPr>
              <a:t>-Ban </a:t>
            </a:r>
            <a:r>
              <a:rPr lang="en-US" sz="2000" dirty="0" err="1">
                <a:latin typeface="Arial" pitchFamily="34" charset="0"/>
                <a:cs typeface="Arial" pitchFamily="34" charset="0"/>
              </a:rPr>
              <a:t>Giám</a:t>
            </a:r>
            <a:r>
              <a:rPr lang="en-US" sz="2000" dirty="0">
                <a:latin typeface="Arial" pitchFamily="34" charset="0"/>
                <a:cs typeface="Arial" pitchFamily="34" charset="0"/>
              </a:rPr>
              <a:t> </a:t>
            </a:r>
            <a:r>
              <a:rPr lang="en-US" sz="2000" dirty="0" err="1">
                <a:latin typeface="Arial" pitchFamily="34" charset="0"/>
                <a:cs typeface="Arial" pitchFamily="34" charset="0"/>
              </a:rPr>
              <a:t>Hiệu</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phối</a:t>
            </a:r>
            <a:r>
              <a:rPr lang="en-US" sz="2000" dirty="0">
                <a:latin typeface="Arial" pitchFamily="34" charset="0"/>
                <a:cs typeface="Arial" pitchFamily="34" charset="0"/>
              </a:rPr>
              <a:t> </a:t>
            </a:r>
            <a:r>
              <a:rPr lang="en-US" sz="2000" dirty="0" err="1">
                <a:latin typeface="Arial" pitchFamily="34" charset="0"/>
                <a:cs typeface="Arial" pitchFamily="34" charset="0"/>
              </a:rPr>
              <a:t>hợp</a:t>
            </a:r>
            <a:r>
              <a:rPr lang="en-US" sz="2000" dirty="0">
                <a:latin typeface="Arial" pitchFamily="34" charset="0"/>
                <a:cs typeface="Arial" pitchFamily="34" charset="0"/>
              </a:rPr>
              <a:t> </a:t>
            </a:r>
            <a:r>
              <a:rPr lang="en-US" sz="2000" dirty="0" err="1">
                <a:latin typeface="Arial" pitchFamily="34" charset="0"/>
                <a:cs typeface="Arial" pitchFamily="34" charset="0"/>
              </a:rPr>
              <a:t>chặt</a:t>
            </a:r>
            <a:r>
              <a:rPr lang="en-US" sz="2000" dirty="0">
                <a:latin typeface="Arial" pitchFamily="34" charset="0"/>
                <a:cs typeface="Arial" pitchFamily="34" charset="0"/>
              </a:rPr>
              <a:t> </a:t>
            </a:r>
            <a:r>
              <a:rPr lang="en-US" sz="2000" dirty="0" err="1">
                <a:latin typeface="Arial" pitchFamily="34" charset="0"/>
                <a:cs typeface="Arial" pitchFamily="34" charset="0"/>
              </a:rPr>
              <a:t>chẽ</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đơn</a:t>
            </a:r>
            <a:r>
              <a:rPr lang="en-US" sz="2000" dirty="0">
                <a:latin typeface="Arial" pitchFamily="34" charset="0"/>
                <a:cs typeface="Arial" pitchFamily="34" charset="0"/>
              </a:rPr>
              <a:t> </a:t>
            </a:r>
            <a:r>
              <a:rPr lang="en-US" sz="2000" dirty="0" err="1">
                <a:latin typeface="Arial" pitchFamily="34" charset="0"/>
                <a:cs typeface="Arial" pitchFamily="34" charset="0"/>
              </a:rPr>
              <a:t>vị</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CB-GV-NV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đồng</a:t>
            </a:r>
            <a:r>
              <a:rPr lang="en-US" sz="2000" dirty="0">
                <a:latin typeface="Arial" pitchFamily="34" charset="0"/>
                <a:cs typeface="Arial" pitchFamily="34" charset="0"/>
              </a:rPr>
              <a:t> </a:t>
            </a:r>
            <a:r>
              <a:rPr lang="en-US" sz="2000" dirty="0" err="1">
                <a:latin typeface="Arial" pitchFamily="34" charset="0"/>
                <a:cs typeface="Arial" pitchFamily="34" charset="0"/>
              </a:rPr>
              <a:t>thuận</a:t>
            </a:r>
            <a:r>
              <a:rPr lang="en-US" sz="2000" dirty="0">
                <a:latin typeface="Arial" pitchFamily="34" charset="0"/>
                <a:cs typeface="Arial" pitchFamily="34" charset="0"/>
              </a:rPr>
              <a:t> </a:t>
            </a:r>
            <a:r>
              <a:rPr lang="en-US" sz="2000" dirty="0" err="1">
                <a:latin typeface="Arial" pitchFamily="34" charset="0"/>
                <a:cs typeface="Arial" pitchFamily="34" charset="0"/>
              </a:rPr>
              <a:t>về</a:t>
            </a:r>
            <a:r>
              <a:rPr lang="en-US" sz="2000" dirty="0">
                <a:latin typeface="Arial" pitchFamily="34" charset="0"/>
                <a:cs typeface="Arial" pitchFamily="34" charset="0"/>
              </a:rPr>
              <a:t>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trương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tốt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vụ</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smtClean="0">
                <a:latin typeface="Arial" pitchFamily="34" charset="0"/>
                <a:cs typeface="Arial" pitchFamily="34" charset="0"/>
              </a:rPr>
              <a:t>trường</a:t>
            </a:r>
            <a:r>
              <a:rPr lang="en-US" sz="2000" dirty="0" smtClean="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smtClean="0">
                <a:latin typeface="Arial" pitchFamily="34" charset="0"/>
                <a:cs typeface="Arial" pitchFamily="34" charset="0"/>
              </a:rPr>
              <a:t>Nhận</a:t>
            </a:r>
            <a:r>
              <a:rPr lang="en-US" sz="2000" dirty="0" smtClean="0">
                <a:latin typeface="Arial" pitchFamily="34" charset="0"/>
                <a:cs typeface="Arial" pitchFamily="34" charset="0"/>
              </a:rPr>
              <a:t> </a:t>
            </a:r>
            <a:r>
              <a:rPr lang="en-US" sz="2000" dirty="0" err="1">
                <a:latin typeface="Arial" pitchFamily="34" charset="0"/>
                <a:cs typeface="Arial" pitchFamily="34" charset="0"/>
              </a:rPr>
              <a:t>thức</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đại</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phận</a:t>
            </a:r>
            <a:r>
              <a:rPr lang="en-US" sz="2000" dirty="0">
                <a:latin typeface="Arial" pitchFamily="34" charset="0"/>
                <a:cs typeface="Arial" pitchFamily="34" charset="0"/>
              </a:rPr>
              <a:t> CB-GV-NV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đội</a:t>
            </a:r>
            <a:r>
              <a:rPr lang="en-US" sz="2000" dirty="0">
                <a:latin typeface="Arial" pitchFamily="34" charset="0"/>
                <a:cs typeface="Arial" pitchFamily="34" charset="0"/>
              </a:rPr>
              <a:t> </a:t>
            </a:r>
            <a:r>
              <a:rPr lang="en-US" sz="2000" dirty="0" err="1">
                <a:latin typeface="Arial" pitchFamily="34" charset="0"/>
                <a:cs typeface="Arial" pitchFamily="34" charset="0"/>
              </a:rPr>
              <a:t>ngũ</a:t>
            </a:r>
            <a:r>
              <a:rPr lang="en-US" sz="2000" dirty="0">
                <a:latin typeface="Arial" pitchFamily="34" charset="0"/>
                <a:cs typeface="Arial" pitchFamily="34" charset="0"/>
              </a:rPr>
              <a:t> GVCN&amp;CVHT </a:t>
            </a:r>
            <a:r>
              <a:rPr lang="en-US" sz="2000" dirty="0" err="1">
                <a:latin typeface="Arial" pitchFamily="34" charset="0"/>
                <a:cs typeface="Arial" pitchFamily="34" charset="0"/>
              </a:rPr>
              <a:t>thay</a:t>
            </a:r>
            <a:r>
              <a:rPr lang="en-US" sz="2000" dirty="0">
                <a:latin typeface="Arial" pitchFamily="34" charset="0"/>
                <a:cs typeface="Arial" pitchFamily="34" charset="0"/>
              </a:rPr>
              <a:t> </a:t>
            </a:r>
            <a:r>
              <a:rPr lang="en-US" sz="2000" dirty="0" err="1">
                <a:latin typeface="Arial" pitchFamily="34" charset="0"/>
                <a:cs typeface="Arial" pitchFamily="34" charset="0"/>
              </a:rPr>
              <a:t>đổi</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en-US" sz="2000" dirty="0" err="1">
                <a:latin typeface="Arial" pitchFamily="34" charset="0"/>
                <a:cs typeface="Arial" pitchFamily="34" charset="0"/>
              </a:rPr>
              <a:t>hướng</a:t>
            </a:r>
            <a:r>
              <a:rPr lang="en-US" sz="2000" dirty="0">
                <a:latin typeface="Arial" pitchFamily="34" charset="0"/>
                <a:cs typeface="Arial" pitchFamily="34" charset="0"/>
              </a:rPr>
              <a:t> </a:t>
            </a:r>
            <a:r>
              <a:rPr lang="en-US" sz="2000" dirty="0" err="1">
                <a:latin typeface="Arial" pitchFamily="34" charset="0"/>
                <a:cs typeface="Arial" pitchFamily="34" charset="0"/>
              </a:rPr>
              <a:t>tích</a:t>
            </a:r>
            <a:r>
              <a:rPr lang="en-US" sz="2000" dirty="0">
                <a:latin typeface="Arial" pitchFamily="34" charset="0"/>
                <a:cs typeface="Arial" pitchFamily="34" charset="0"/>
              </a:rPr>
              <a:t> </a:t>
            </a:r>
            <a:r>
              <a:rPr lang="en-US" sz="2000" dirty="0" err="1">
                <a:latin typeface="Arial" pitchFamily="34" charset="0"/>
                <a:cs typeface="Arial" pitchFamily="34" charset="0"/>
              </a:rPr>
              <a:t>cực</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đến</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HSSV, PHHS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đối</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dục</a:t>
            </a:r>
            <a:r>
              <a:rPr lang="en-US" sz="2000" dirty="0">
                <a:latin typeface="Arial" pitchFamily="34" charset="0"/>
                <a:cs typeface="Arial" pitchFamily="34" charset="0"/>
              </a:rPr>
              <a:t> </a:t>
            </a:r>
            <a:r>
              <a:rPr lang="en-US" sz="2000" dirty="0" smtClean="0">
                <a:latin typeface="Arial" pitchFamily="34" charset="0"/>
                <a:cs typeface="Arial" pitchFamily="34" charset="0"/>
              </a:rPr>
              <a:t>HSSV;</a:t>
            </a:r>
          </a:p>
          <a:p>
            <a:pPr marL="342900" lvl="0" indent="-342900" algn="just">
              <a:spcBef>
                <a:spcPts val="1200"/>
              </a:spcBef>
              <a:buFont typeface="Wingdings" pitchFamily="2" charset="2"/>
              <a:buChar char="§"/>
            </a:pPr>
            <a:r>
              <a:rPr lang="en-US" sz="2000" dirty="0" err="1" smtClean="0">
                <a:latin typeface="Arial" pitchFamily="34" charset="0"/>
                <a:cs typeface="Arial" pitchFamily="34" charset="0"/>
              </a:rPr>
              <a:t>Việc</a:t>
            </a:r>
            <a:r>
              <a:rPr lang="en-US" sz="2000" dirty="0" smtClean="0">
                <a:latin typeface="Arial" pitchFamily="34" charset="0"/>
                <a:cs typeface="Arial" pitchFamily="34" charset="0"/>
              </a:rPr>
              <a:t> </a:t>
            </a:r>
            <a:r>
              <a:rPr lang="en-US" sz="2000" dirty="0" err="1">
                <a:latin typeface="Arial" pitchFamily="34" charset="0"/>
                <a:cs typeface="Arial" pitchFamily="34" charset="0"/>
              </a:rPr>
              <a:t>ứng</a:t>
            </a:r>
            <a:r>
              <a:rPr lang="en-US" sz="2000" dirty="0">
                <a:latin typeface="Arial" pitchFamily="34" charset="0"/>
                <a:cs typeface="Arial" pitchFamily="34" charset="0"/>
              </a:rPr>
              <a:t> </a:t>
            </a:r>
            <a:r>
              <a:rPr lang="en-US" sz="2000" dirty="0" err="1">
                <a:latin typeface="Arial" pitchFamily="34" charset="0"/>
                <a:cs typeface="Arial" pitchFamily="34" charset="0"/>
              </a:rPr>
              <a:t>dụng</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nghê</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ngày</a:t>
            </a:r>
            <a:r>
              <a:rPr lang="en-US" sz="2000" dirty="0">
                <a:latin typeface="Arial" pitchFamily="34" charset="0"/>
                <a:cs typeface="Arial" pitchFamily="34" charset="0"/>
              </a:rPr>
              <a:t> </a:t>
            </a:r>
            <a:r>
              <a:rPr lang="en-US" sz="2000" dirty="0" err="1">
                <a:latin typeface="Arial" pitchFamily="34" charset="0"/>
                <a:cs typeface="Arial" pitchFamily="34" charset="0"/>
              </a:rPr>
              <a:t>càng</a:t>
            </a:r>
            <a:r>
              <a:rPr lang="en-US" sz="2000" dirty="0">
                <a:latin typeface="Arial" pitchFamily="34" charset="0"/>
                <a:cs typeface="Arial" pitchFamily="34" charset="0"/>
              </a:rPr>
              <a:t> </a:t>
            </a:r>
            <a:r>
              <a:rPr lang="en-US" sz="2000" dirty="0" err="1">
                <a:latin typeface="Arial" pitchFamily="34" charset="0"/>
                <a:cs typeface="Arial" pitchFamily="34" charset="0"/>
              </a:rPr>
              <a:t>được</a:t>
            </a:r>
            <a:r>
              <a:rPr lang="en-US" sz="2000" dirty="0">
                <a:latin typeface="Arial" pitchFamily="34" charset="0"/>
                <a:cs typeface="Arial" pitchFamily="34" charset="0"/>
              </a:rPr>
              <a:t> </a:t>
            </a:r>
            <a:r>
              <a:rPr lang="en-US" sz="2000" dirty="0" err="1">
                <a:latin typeface="Arial" pitchFamily="34" charset="0"/>
                <a:cs typeface="Arial" pitchFamily="34" charset="0"/>
              </a:rPr>
              <a:t>đẩy</a:t>
            </a:r>
            <a:r>
              <a:rPr lang="en-US" sz="2000" dirty="0">
                <a:latin typeface="Arial" pitchFamily="34" charset="0"/>
                <a:cs typeface="Arial" pitchFamily="34" charset="0"/>
              </a:rPr>
              <a:t> </a:t>
            </a:r>
            <a:r>
              <a:rPr lang="en-US" sz="2000" dirty="0" err="1">
                <a:latin typeface="Arial" pitchFamily="34" charset="0"/>
                <a:cs typeface="Arial" pitchFamily="34" charset="0"/>
              </a:rPr>
              <a:t>mạnh</a:t>
            </a:r>
            <a:r>
              <a:rPr lang="en-US" sz="2000" dirty="0">
                <a:latin typeface="Arial" pitchFamily="34" charset="0"/>
                <a:cs typeface="Arial" pitchFamily="34" charset="0"/>
              </a:rPr>
              <a:t>, </a:t>
            </a:r>
            <a:r>
              <a:rPr lang="en-US" sz="2000" dirty="0" err="1" smtClean="0">
                <a:latin typeface="Arial" pitchFamily="34" charset="0"/>
                <a:cs typeface="Arial" pitchFamily="34" charset="0"/>
              </a:rPr>
              <a:t>hô</a:t>
            </a:r>
            <a:r>
              <a:rPr lang="en-US" sz="2000" dirty="0" smtClean="0">
                <a:latin typeface="Arial" pitchFamily="34" charset="0"/>
                <a:cs typeface="Arial" pitchFamily="34" charset="0"/>
              </a:rPr>
              <a:t>̃ </a:t>
            </a:r>
            <a:r>
              <a:rPr lang="en-US" sz="2000" dirty="0" err="1">
                <a:latin typeface="Arial" pitchFamily="34" charset="0"/>
                <a:cs typeface="Arial" pitchFamily="34" charset="0"/>
              </a:rPr>
              <a:t>trơ</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tác</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smtClean="0">
                <a:latin typeface="Arial" pitchFamily="34" charset="0"/>
                <a:cs typeface="Arial" pitchFamily="34" charset="0"/>
              </a:rPr>
              <a:t>ly</a:t>
            </a:r>
            <a:r>
              <a:rPr lang="en-US" sz="2000" dirty="0" smtClean="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smtClean="0">
                <a:latin typeface="Arial" pitchFamily="34" charset="0"/>
                <a:cs typeface="Arial" pitchFamily="34" charset="0"/>
              </a:rPr>
              <a:t>Trung</a:t>
            </a:r>
            <a:r>
              <a:rPr lang="en-US" sz="2000" dirty="0" smtClean="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làm</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nối</a:t>
            </a:r>
            <a:r>
              <a:rPr lang="en-US" sz="2000" dirty="0">
                <a:latin typeface="Arial" pitchFamily="34" charset="0"/>
                <a:cs typeface="Arial" pitchFamily="34" charset="0"/>
              </a:rPr>
              <a:t> </a:t>
            </a:r>
            <a:r>
              <a:rPr lang="en-US" sz="2000" dirty="0" err="1">
                <a:latin typeface="Arial" pitchFamily="34" charset="0"/>
                <a:cs typeface="Arial" pitchFamily="34" charset="0"/>
              </a:rPr>
              <a:t>giữa</a:t>
            </a:r>
            <a:r>
              <a:rPr lang="en-US" sz="2000" dirty="0">
                <a:latin typeface="Arial" pitchFamily="34" charset="0"/>
                <a:cs typeface="Arial" pitchFamily="34" charset="0"/>
              </a:rPr>
              <a:t> HSSV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qua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thường</a:t>
            </a:r>
            <a:r>
              <a:rPr lang="en-US" sz="2000" dirty="0">
                <a:latin typeface="Arial" pitchFamily="34" charset="0"/>
                <a:cs typeface="Arial" pitchFamily="34" charset="0"/>
              </a:rPr>
              <a:t> </a:t>
            </a:r>
            <a:r>
              <a:rPr lang="en-US" sz="2000" dirty="0" err="1">
                <a:latin typeface="Arial" pitchFamily="34" charset="0"/>
                <a:cs typeface="Arial" pitchFamily="34" charset="0"/>
              </a:rPr>
              <a:t>xuyên</a:t>
            </a:r>
            <a:r>
              <a:rPr lang="en-US" sz="2000" dirty="0">
                <a:latin typeface="Arial" pitchFamily="34" charset="0"/>
                <a:cs typeface="Arial" pitchFamily="34" charset="0"/>
              </a:rPr>
              <a:t> </a:t>
            </a:r>
            <a:r>
              <a:rPr lang="en-US" sz="2000" dirty="0" err="1">
                <a:latin typeface="Arial" pitchFamily="34" charset="0"/>
                <a:cs typeface="Arial" pitchFamily="34" charset="0"/>
              </a:rPr>
              <a:t>tiếp</a:t>
            </a:r>
            <a:r>
              <a:rPr lang="en-US" sz="2000" dirty="0">
                <a:latin typeface="Arial" pitchFamily="34" charset="0"/>
                <a:cs typeface="Arial" pitchFamily="34" charset="0"/>
              </a:rPr>
              <a:t> </a:t>
            </a:r>
            <a:r>
              <a:rPr lang="en-US" sz="2000" dirty="0" err="1">
                <a:latin typeface="Arial" pitchFamily="34" charset="0"/>
                <a:cs typeface="Arial" pitchFamily="34" charset="0"/>
              </a:rPr>
              <a:t>nhận</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tuyển</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từ</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doanh</a:t>
            </a:r>
            <a:r>
              <a:rPr lang="en-US" sz="2000" dirty="0">
                <a:latin typeface="Arial" pitchFamily="34" charset="0"/>
                <a:cs typeface="Arial" pitchFamily="34" charset="0"/>
              </a:rPr>
              <a:t> </a:t>
            </a:r>
            <a:r>
              <a:rPr lang="en-US" sz="2000" dirty="0" err="1">
                <a:latin typeface="Arial" pitchFamily="34" charset="0"/>
                <a:cs typeface="Arial" pitchFamily="34" charset="0"/>
              </a:rPr>
              <a:t>nghiệp</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kịp</a:t>
            </a:r>
            <a:r>
              <a:rPr lang="en-US" sz="2000" dirty="0">
                <a:latin typeface="Arial" pitchFamily="34" charset="0"/>
                <a:cs typeface="Arial" pitchFamily="34" charset="0"/>
              </a:rPr>
              <a:t> </a:t>
            </a:r>
            <a:r>
              <a:rPr lang="en-US" sz="2000" dirty="0" err="1">
                <a:latin typeface="Arial" pitchFamily="34" charset="0"/>
                <a:cs typeface="Arial" pitchFamily="34" charset="0"/>
              </a:rPr>
              <a:t>thời</a:t>
            </a:r>
            <a:r>
              <a:rPr lang="en-US" sz="2000" dirty="0">
                <a:latin typeface="Arial" pitchFamily="34" charset="0"/>
                <a:cs typeface="Arial" pitchFamily="34" charset="0"/>
              </a:rPr>
              <a:t> </a:t>
            </a:r>
            <a:r>
              <a:rPr lang="en-US" sz="2000" dirty="0" err="1">
                <a:latin typeface="Arial" pitchFamily="34" charset="0"/>
                <a:cs typeface="Arial" pitchFamily="34" charset="0"/>
              </a:rPr>
              <a:t>nắm</a:t>
            </a:r>
            <a:r>
              <a:rPr lang="en-US" sz="2000" dirty="0">
                <a:latin typeface="Arial" pitchFamily="34" charset="0"/>
                <a:cs typeface="Arial" pitchFamily="34" charset="0"/>
              </a:rPr>
              <a:t> </a:t>
            </a:r>
            <a:r>
              <a:rPr lang="en-US" sz="2000" dirty="0" err="1">
                <a:latin typeface="Arial" pitchFamily="34" charset="0"/>
                <a:cs typeface="Arial" pitchFamily="34" charset="0"/>
              </a:rPr>
              <a:t>bắt</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nhu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về</a:t>
            </a:r>
            <a:r>
              <a:rPr lang="en-US" sz="2000" dirty="0">
                <a:latin typeface="Arial" pitchFamily="34" charset="0"/>
                <a:cs typeface="Arial" pitchFamily="34" charset="0"/>
              </a:rPr>
              <a:t> </a:t>
            </a: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lao</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nay.</a:t>
            </a:r>
          </a:p>
        </p:txBody>
      </p:sp>
    </p:spTree>
    <p:extLst>
      <p:ext uri="{BB962C8B-B14F-4D97-AF65-F5344CB8AC3E}">
        <p14:creationId xmlns:p14="http://schemas.microsoft.com/office/powerpoint/2010/main" val="40133275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1200329"/>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3. Công </a:t>
            </a:r>
            <a:r>
              <a:rPr lang="vi-VN" sz="2400" b="1">
                <a:solidFill>
                  <a:srgbClr val="FF0000"/>
                </a:solidFill>
                <a:latin typeface="Arial" pitchFamily="34" charset="0"/>
                <a:cs typeface="Arial" pitchFamily="34" charset="0"/>
              </a:rPr>
              <a:t>tác </a:t>
            </a:r>
            <a:r>
              <a:rPr lang="en-US" sz="2400" b="1">
                <a:solidFill>
                  <a:srgbClr val="FF0000"/>
                </a:solidFill>
                <a:latin typeface="Arial" pitchFamily="34" charset="0"/>
                <a:cs typeface="Arial" pitchFamily="34" charset="0"/>
              </a:rPr>
              <a:t>Học sinh sinh viên (HSSV) và tỉ lệ HSSV có việc làm sau tốt nghiệp </a:t>
            </a:r>
            <a:endParaRPr lang="en-US" sz="2400">
              <a:solidFill>
                <a:srgbClr val="FF0000"/>
              </a:solidFill>
              <a:latin typeface="Arial" pitchFamily="34" charset="0"/>
              <a:cs typeface="Arial" pitchFamily="34" charset="0"/>
            </a:endParaRPr>
          </a:p>
        </p:txBody>
      </p:sp>
      <p:sp>
        <p:nvSpPr>
          <p:cNvPr id="6" name="Rectangle 5"/>
          <p:cNvSpPr/>
          <p:nvPr/>
        </p:nvSpPr>
        <p:spPr>
          <a:xfrm>
            <a:off x="1143000" y="1425714"/>
            <a:ext cx="7848600" cy="400110"/>
          </a:xfrm>
          <a:prstGeom prst="rect">
            <a:avLst/>
          </a:prstGeom>
        </p:spPr>
        <p:txBody>
          <a:bodyPr wrap="square">
            <a:spAutoFit/>
          </a:bodyPr>
          <a:lstStyle/>
          <a:p>
            <a:pPr algn="just"/>
            <a:r>
              <a:rPr lang="en-US" sz="2000" b="1">
                <a:latin typeface="Arial" pitchFamily="34" charset="0"/>
                <a:cs typeface="Arial" pitchFamily="34" charset="0"/>
              </a:rPr>
              <a:t>3.2. Công </a:t>
            </a:r>
            <a:r>
              <a:rPr lang="vi-VN" sz="2000" b="1">
                <a:latin typeface="Arial" pitchFamily="34" charset="0"/>
                <a:cs typeface="Arial" pitchFamily="34" charset="0"/>
              </a:rPr>
              <a:t>tác</a:t>
            </a:r>
            <a:r>
              <a:rPr lang="en-US" sz="2000" b="1">
                <a:latin typeface="Arial" pitchFamily="34" charset="0"/>
                <a:cs typeface="Arial" pitchFamily="34" charset="0"/>
              </a:rPr>
              <a:t> giới thiệu việc làm cho HSSV</a:t>
            </a:r>
            <a:endParaRPr lang="en-US" sz="2000">
              <a:latin typeface="Arial" pitchFamily="34" charset="0"/>
              <a:cs typeface="Arial" pitchFamily="34" charset="0"/>
            </a:endParaRPr>
          </a:p>
        </p:txBody>
      </p:sp>
      <p:sp>
        <p:nvSpPr>
          <p:cNvPr id="3" name="Rectangle 2"/>
          <p:cNvSpPr/>
          <p:nvPr/>
        </p:nvSpPr>
        <p:spPr>
          <a:xfrm>
            <a:off x="1054100" y="1905000"/>
            <a:ext cx="7937500" cy="4862870"/>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Trung tâm Quan hệ doanh nghiệp đã thực hiện nhiều hình thức tư vấn việc làm nhằm mục đích giúp cho HSSV ra trường hay đang học tập có cơ hội tìm kiếm việc làm phù hợp cho từng ngành nghề mà các em đã học.</a:t>
            </a:r>
          </a:p>
          <a:p>
            <a:pPr marL="342900" lvl="0" indent="-342900" algn="just">
              <a:spcBef>
                <a:spcPts val="1200"/>
              </a:spcBef>
              <a:buFont typeface="Wingdings" pitchFamily="2" charset="2"/>
              <a:buChar char="§"/>
            </a:pPr>
            <a:r>
              <a:rPr lang="en-US" sz="2000">
                <a:latin typeface="Arial" pitchFamily="34" charset="0"/>
                <a:cs typeface="Arial" pitchFamily="34" charset="0"/>
              </a:rPr>
              <a:t>Trung tâm đã thu thập thông tin tuyển dụng của hơn 315 doanh nghiệp, làm nguồn dữ liệu tư vấn việc làm, các thông tin được cập nhật đầy đủ, chính xác trên website giới thiệu việc làm của trường để cung cấp cho HSSV</a:t>
            </a:r>
          </a:p>
          <a:p>
            <a:pPr marL="342900" lvl="0" indent="-342900" algn="just">
              <a:spcBef>
                <a:spcPts val="1200"/>
              </a:spcBef>
              <a:buFont typeface="Wingdings" pitchFamily="2" charset="2"/>
              <a:buChar char="§"/>
            </a:pPr>
            <a:r>
              <a:rPr lang="en-US" sz="2000">
                <a:latin typeface="Arial" pitchFamily="34" charset="0"/>
                <a:cs typeface="Arial" pitchFamily="34" charset="0"/>
              </a:rPr>
              <a:t>Trung tâm đã lập kế hoạch tổ chức ngày hội việc làm cho HSSV và kết nối doanh nghiệp năm học 2018 </a:t>
            </a:r>
          </a:p>
          <a:p>
            <a:pPr marL="342900" lvl="0" indent="-342900" algn="just">
              <a:spcBef>
                <a:spcPts val="1200"/>
              </a:spcBef>
              <a:buFont typeface="Wingdings" pitchFamily="2" charset="2"/>
              <a:buChar char="§"/>
            </a:pPr>
            <a:r>
              <a:rPr lang="en-US" sz="2000">
                <a:latin typeface="Arial" pitchFamily="34" charset="0"/>
                <a:cs typeface="Arial" pitchFamily="34" charset="0"/>
              </a:rPr>
              <a:t>Ngoài các hình thức mà nhà trường có triển khai đến các em tốt nghiệp ra trường, thì cổng thông tin từ cộng đồng mạng Facbook cũng được khai thác đưa vào ứng dụng với mục đích làm đa dạng nguồn thông tin việc làm cho HSSV tiếp cận</a:t>
            </a:r>
          </a:p>
        </p:txBody>
      </p:sp>
    </p:spTree>
    <p:extLst>
      <p:ext uri="{BB962C8B-B14F-4D97-AF65-F5344CB8AC3E}">
        <p14:creationId xmlns:p14="http://schemas.microsoft.com/office/powerpoint/2010/main" val="35139047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rPr>
              <a:t>4. Công tác </a:t>
            </a:r>
            <a:r>
              <a:rPr lang="vi-VN" sz="2400" b="1">
                <a:solidFill>
                  <a:srgbClr val="FF0000"/>
                </a:solidFill>
              </a:rPr>
              <a:t>khảo</a:t>
            </a:r>
            <a:r>
              <a:rPr lang="en-US" sz="2400" b="1">
                <a:solidFill>
                  <a:srgbClr val="FF0000"/>
                </a:solidFill>
              </a:rPr>
              <a:t> thí và đảm bảo chất lượng</a:t>
            </a:r>
            <a:endParaRPr lang="en-US" sz="2400">
              <a:solidFill>
                <a:srgbClr val="FF0000"/>
              </a:solidFill>
              <a:latin typeface="Arial" pitchFamily="34" charset="0"/>
              <a:cs typeface="Arial" pitchFamily="34" charset="0"/>
            </a:endParaRPr>
          </a:p>
        </p:txBody>
      </p:sp>
      <p:sp>
        <p:nvSpPr>
          <p:cNvPr id="6" name="Rectangle 5"/>
          <p:cNvSpPr/>
          <p:nvPr/>
        </p:nvSpPr>
        <p:spPr>
          <a:xfrm>
            <a:off x="1104900" y="1054318"/>
            <a:ext cx="7848600" cy="400110"/>
          </a:xfrm>
          <a:prstGeom prst="rect">
            <a:avLst/>
          </a:prstGeom>
        </p:spPr>
        <p:txBody>
          <a:bodyPr wrap="square">
            <a:spAutoFit/>
          </a:bodyPr>
          <a:lstStyle/>
          <a:p>
            <a:pPr algn="just"/>
            <a:r>
              <a:rPr lang="en-US" sz="2000" b="1">
                <a:latin typeface="Arial" pitchFamily="34" charset="0"/>
                <a:cs typeface="Arial" pitchFamily="34" charset="0"/>
              </a:rPr>
              <a:t>4.1. Công tác khảo thí</a:t>
            </a:r>
            <a:endParaRPr lang="en-US" sz="2000">
              <a:latin typeface="Arial" pitchFamily="34" charset="0"/>
              <a:cs typeface="Arial" pitchFamily="34" charset="0"/>
            </a:endParaRPr>
          </a:p>
        </p:txBody>
      </p:sp>
      <p:sp>
        <p:nvSpPr>
          <p:cNvPr id="2" name="Rectangle 1"/>
          <p:cNvSpPr/>
          <p:nvPr/>
        </p:nvSpPr>
        <p:spPr>
          <a:xfrm>
            <a:off x="1066800" y="1524000"/>
            <a:ext cx="7886700" cy="4862870"/>
          </a:xfrm>
          <a:prstGeom prst="rect">
            <a:avLst/>
          </a:prstGeom>
        </p:spPr>
        <p:txBody>
          <a:bodyPr wrap="square">
            <a:spAutoFit/>
          </a:bodyPr>
          <a:lstStyle/>
          <a:p>
            <a:pPr marL="342900" indent="-342900" algn="just">
              <a:spcBef>
                <a:spcPts val="1200"/>
              </a:spcBef>
              <a:buFont typeface="Wingdings" pitchFamily="2" charset="2"/>
              <a:buChar char="§"/>
            </a:pPr>
            <a:r>
              <a:rPr lang="en-US" sz="2000" smtClean="0">
                <a:latin typeface="Arial" pitchFamily="34" charset="0"/>
                <a:cs typeface="Arial" pitchFamily="34" charset="0"/>
              </a:rPr>
              <a:t>Tổ </a:t>
            </a:r>
            <a:r>
              <a:rPr lang="en-US" sz="2000">
                <a:latin typeface="Arial" pitchFamily="34" charset="0"/>
                <a:cs typeface="Arial" pitchFamily="34" charset="0"/>
              </a:rPr>
              <a:t>chức thực hiện tốt công tác khảo thí.</a:t>
            </a:r>
          </a:p>
          <a:p>
            <a:pPr marL="342900" indent="-342900" algn="just">
              <a:spcBef>
                <a:spcPts val="1200"/>
              </a:spcBef>
              <a:buFont typeface="Wingdings" pitchFamily="2" charset="2"/>
              <a:buChar char="§"/>
            </a:pPr>
            <a:r>
              <a:rPr lang="en-US" sz="2000" smtClean="0">
                <a:latin typeface="Arial" pitchFamily="34" charset="0"/>
                <a:cs typeface="Arial" pitchFamily="34" charset="0"/>
              </a:rPr>
              <a:t>Tổ </a:t>
            </a:r>
            <a:r>
              <a:rPr lang="en-US" sz="2000">
                <a:latin typeface="Arial" pitchFamily="34" charset="0"/>
                <a:cs typeface="Arial" pitchFamily="34" charset="0"/>
              </a:rPr>
              <a:t>chức chọn đề, in sao đề thi, đóng gói niêm phong theo phòng thi, đảm bảo đúng quy chế, bảo mật, chính xác.</a:t>
            </a:r>
          </a:p>
          <a:p>
            <a:pPr marL="342900" indent="-342900" algn="just">
              <a:spcBef>
                <a:spcPts val="1200"/>
              </a:spcBef>
              <a:buFont typeface="Wingdings" pitchFamily="2" charset="2"/>
              <a:buChar char="§"/>
            </a:pPr>
            <a:r>
              <a:rPr lang="en-US" sz="2000" smtClean="0">
                <a:latin typeface="Arial" pitchFamily="34" charset="0"/>
                <a:cs typeface="Arial" pitchFamily="34" charset="0"/>
              </a:rPr>
              <a:t>Tổ </a:t>
            </a:r>
            <a:r>
              <a:rPr lang="en-US" sz="2000">
                <a:latin typeface="Arial" pitchFamily="34" charset="0"/>
                <a:cs typeface="Arial" pitchFamily="34" charset="0"/>
              </a:rPr>
              <a:t>chức tiếp nhận bài thi theo lịch thi, xử lý bài thi (dồn túi, đánh phách, rọc phách) bàn giao cho các khoa tổ chức chấm thi. Tiếp nhận bài thi đã chấm, ghép phách, lên điểm, kiểm dò và gửi kết quả về các khoa và Phòng Tuyển sinh – Đào tạo. Lưu trữ bài thi và bảng điểm (bản chính) theo quy định. Lưu trữ bảng điểm bài thi (trên máy tính và bản cứng) trong suốt quá trình học tập của sinh viên.</a:t>
            </a:r>
          </a:p>
          <a:p>
            <a:pPr marL="342900" indent="-342900" algn="just">
              <a:spcBef>
                <a:spcPts val="1200"/>
              </a:spcBef>
              <a:buFont typeface="Wingdings" pitchFamily="2" charset="2"/>
              <a:buChar char="§"/>
            </a:pPr>
            <a:r>
              <a:rPr lang="en-US" sz="2000" smtClean="0">
                <a:latin typeface="Arial" pitchFamily="34" charset="0"/>
                <a:cs typeface="Arial" pitchFamily="34" charset="0"/>
              </a:rPr>
              <a:t>Tổ </a:t>
            </a:r>
            <a:r>
              <a:rPr lang="en-US" sz="2000">
                <a:latin typeface="Arial" pitchFamily="34" charset="0"/>
                <a:cs typeface="Arial" pitchFamily="34" charset="0"/>
              </a:rPr>
              <a:t>chức triển khai ứng dụng phần mềm hệ thống quản lý đào tạo PMT-EMS trong việc xây dựng lịch thi, danh sách thi và thông báo kịp thời trên trang điện tử của trường cũng như trang cá nhân của học sinh - sinh viên.</a:t>
            </a:r>
          </a:p>
        </p:txBody>
      </p:sp>
    </p:spTree>
    <p:extLst>
      <p:ext uri="{BB962C8B-B14F-4D97-AF65-F5344CB8AC3E}">
        <p14:creationId xmlns:p14="http://schemas.microsoft.com/office/powerpoint/2010/main" val="8311666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rPr>
              <a:t>4. Công tác </a:t>
            </a:r>
            <a:r>
              <a:rPr lang="vi-VN" sz="2400" b="1">
                <a:solidFill>
                  <a:srgbClr val="FF0000"/>
                </a:solidFill>
              </a:rPr>
              <a:t>khảo</a:t>
            </a:r>
            <a:r>
              <a:rPr lang="en-US" sz="2400" b="1">
                <a:solidFill>
                  <a:srgbClr val="FF0000"/>
                </a:solidFill>
              </a:rPr>
              <a:t> thí và đảm bảo chất lượng</a:t>
            </a:r>
            <a:endParaRPr lang="en-US" sz="2400">
              <a:solidFill>
                <a:srgbClr val="FF0000"/>
              </a:solidFill>
              <a:latin typeface="Arial" pitchFamily="34" charset="0"/>
              <a:cs typeface="Arial" pitchFamily="34" charset="0"/>
            </a:endParaRPr>
          </a:p>
        </p:txBody>
      </p:sp>
      <p:sp>
        <p:nvSpPr>
          <p:cNvPr id="6" name="Rectangle 5"/>
          <p:cNvSpPr/>
          <p:nvPr/>
        </p:nvSpPr>
        <p:spPr>
          <a:xfrm>
            <a:off x="1104900" y="1054318"/>
            <a:ext cx="7848600" cy="400110"/>
          </a:xfrm>
          <a:prstGeom prst="rect">
            <a:avLst/>
          </a:prstGeom>
        </p:spPr>
        <p:txBody>
          <a:bodyPr wrap="square">
            <a:spAutoFit/>
          </a:bodyPr>
          <a:lstStyle/>
          <a:p>
            <a:pPr algn="just"/>
            <a:r>
              <a:rPr lang="en-US" sz="2000" b="1">
                <a:latin typeface="Arial" pitchFamily="34" charset="0"/>
                <a:cs typeface="Arial" pitchFamily="34" charset="0"/>
              </a:rPr>
              <a:t>4.1. Công tác khảo thí</a:t>
            </a:r>
            <a:endParaRPr lang="en-US" sz="2000">
              <a:latin typeface="Arial" pitchFamily="34" charset="0"/>
              <a:cs typeface="Arial" pitchFamily="34" charset="0"/>
            </a:endParaRPr>
          </a:p>
        </p:txBody>
      </p:sp>
      <p:sp>
        <p:nvSpPr>
          <p:cNvPr id="3" name="Rectangle 2"/>
          <p:cNvSpPr/>
          <p:nvPr/>
        </p:nvSpPr>
        <p:spPr>
          <a:xfrm>
            <a:off x="1066800" y="1617107"/>
            <a:ext cx="7924800" cy="4555093"/>
          </a:xfrm>
          <a:prstGeom prst="rect">
            <a:avLst/>
          </a:prstGeom>
        </p:spPr>
        <p:txBody>
          <a:bodyPr wrap="square">
            <a:spAutoFit/>
          </a:bodyPr>
          <a:lstStyle/>
          <a:p>
            <a:pPr marL="342900" indent="-342900" algn="just">
              <a:spcBef>
                <a:spcPts val="1200"/>
              </a:spcBef>
              <a:buFont typeface="Wingdings" pitchFamily="2" charset="2"/>
              <a:buChar char="§"/>
            </a:pPr>
            <a:r>
              <a:rPr lang="en-US" sz="2000">
                <a:latin typeface="Arial" pitchFamily="34" charset="0"/>
                <a:cs typeface="Arial" pitchFamily="34" charset="0"/>
              </a:rPr>
              <a:t>Nghiên cứu, ứng dụng phương pháp, công nghệ mới vào công tác soạn thảo đề thi; Phối hợp với các Khoa chuyên môn tổ chức triển khai xây dựng ngân hàng câu hỏi thi, bộ đề thi kết thúc học phần đối với các bậc cao đẳng, trung cấp.</a:t>
            </a:r>
          </a:p>
          <a:p>
            <a:pPr marL="342900" indent="-342900" algn="just">
              <a:spcBef>
                <a:spcPts val="1200"/>
              </a:spcBef>
              <a:buFont typeface="Wingdings" pitchFamily="2" charset="2"/>
              <a:buChar char="§"/>
            </a:pPr>
            <a:r>
              <a:rPr lang="en-US" sz="2000">
                <a:latin typeface="Arial" pitchFamily="34" charset="0"/>
                <a:cs typeface="Arial" pitchFamily="34" charset="0"/>
              </a:rPr>
              <a:t>Đến thời điểm tháng 06/2018, đã tập hợp được 19 bộ ngân hàng đề thi trắc nghiệm online của trường.</a:t>
            </a:r>
          </a:p>
          <a:p>
            <a:pPr marL="342900" indent="-342900" algn="just">
              <a:spcBef>
                <a:spcPts val="1200"/>
              </a:spcBef>
              <a:buFont typeface="Wingdings" pitchFamily="2" charset="2"/>
              <a:buChar char="§"/>
            </a:pPr>
            <a:r>
              <a:rPr lang="en-US" sz="2000">
                <a:latin typeface="Arial" pitchFamily="34" charset="0"/>
                <a:cs typeface="Arial" pitchFamily="34" charset="0"/>
              </a:rPr>
              <a:t>Nhằm đảm bảo tính chính xác, công bằng, khách quan và đặc biệt là rút ngắn thời gian đối với việc chấm thi, Nhà trường đã thực hiện chấm thi trắc nghiệm giấy bằng máy từ năm học 2015-2016.</a:t>
            </a:r>
          </a:p>
          <a:p>
            <a:pPr marL="342900" indent="-342900" algn="just">
              <a:spcBef>
                <a:spcPts val="1200"/>
              </a:spcBef>
              <a:buFont typeface="Wingdings" pitchFamily="2" charset="2"/>
              <a:buChar char="§"/>
            </a:pPr>
            <a:r>
              <a:rPr lang="en-US" sz="2000">
                <a:latin typeface="Arial" pitchFamily="34" charset="0"/>
                <a:cs typeface="Arial" pitchFamily="34" charset="0"/>
              </a:rPr>
              <a:t>Ngoài ra, trong năm học 2017-2018 đã tổ chức thành công thi trắc nghiệm online  đối với 67 lượt thi cho các bậc học và khối lớp thuộc khoa Công nghệ thông tin. </a:t>
            </a:r>
          </a:p>
        </p:txBody>
      </p:sp>
    </p:spTree>
    <p:extLst>
      <p:ext uri="{BB962C8B-B14F-4D97-AF65-F5344CB8AC3E}">
        <p14:creationId xmlns:p14="http://schemas.microsoft.com/office/powerpoint/2010/main" val="29641580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52400"/>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rPr>
              <a:t>4. Công tác </a:t>
            </a:r>
            <a:r>
              <a:rPr lang="vi-VN" sz="2400" b="1">
                <a:solidFill>
                  <a:srgbClr val="FF0000"/>
                </a:solidFill>
              </a:rPr>
              <a:t>khảo</a:t>
            </a:r>
            <a:r>
              <a:rPr lang="en-US" sz="2400" b="1">
                <a:solidFill>
                  <a:srgbClr val="FF0000"/>
                </a:solidFill>
              </a:rPr>
              <a:t> thí và đảm bảo chất lượng</a:t>
            </a:r>
            <a:endParaRPr lang="en-US" sz="2400">
              <a:solidFill>
                <a:srgbClr val="FF0000"/>
              </a:solidFill>
              <a:latin typeface="Arial" pitchFamily="34" charset="0"/>
              <a:cs typeface="Arial" pitchFamily="34" charset="0"/>
            </a:endParaRPr>
          </a:p>
        </p:txBody>
      </p:sp>
      <p:sp>
        <p:nvSpPr>
          <p:cNvPr id="6" name="Rectangle 5"/>
          <p:cNvSpPr/>
          <p:nvPr/>
        </p:nvSpPr>
        <p:spPr>
          <a:xfrm>
            <a:off x="1104900" y="1054318"/>
            <a:ext cx="7848600" cy="400110"/>
          </a:xfrm>
          <a:prstGeom prst="rect">
            <a:avLst/>
          </a:prstGeom>
        </p:spPr>
        <p:txBody>
          <a:bodyPr wrap="square">
            <a:spAutoFit/>
          </a:bodyPr>
          <a:lstStyle/>
          <a:p>
            <a:r>
              <a:rPr lang="en-US" sz="2000" b="1">
                <a:latin typeface="Arial" pitchFamily="34" charset="0"/>
                <a:cs typeface="Arial" pitchFamily="34" charset="0"/>
              </a:rPr>
              <a:t>4.2. Công tác kiểm định chất lượng</a:t>
            </a:r>
            <a:endParaRPr lang="en-US" sz="2000">
              <a:latin typeface="Arial" pitchFamily="34" charset="0"/>
              <a:cs typeface="Arial" pitchFamily="34" charset="0"/>
            </a:endParaRPr>
          </a:p>
        </p:txBody>
      </p:sp>
      <p:sp>
        <p:nvSpPr>
          <p:cNvPr id="2" name="Rectangle 1"/>
          <p:cNvSpPr/>
          <p:nvPr/>
        </p:nvSpPr>
        <p:spPr>
          <a:xfrm>
            <a:off x="1066800" y="1614130"/>
            <a:ext cx="7886700" cy="4862870"/>
          </a:xfrm>
          <a:prstGeom prst="rect">
            <a:avLst/>
          </a:prstGeom>
        </p:spPr>
        <p:txBody>
          <a:bodyPr wrap="square">
            <a:spAutoFit/>
          </a:bodyPr>
          <a:lstStyle/>
          <a:p>
            <a:pPr marL="342900" indent="-342900" algn="just">
              <a:spcBef>
                <a:spcPts val="1200"/>
              </a:spcBef>
              <a:buFont typeface="Wingdings" pitchFamily="2" charset="2"/>
              <a:buChar char="§"/>
            </a:pPr>
            <a:r>
              <a:rPr lang="en-US" sz="2000">
                <a:latin typeface="Arial" pitchFamily="34" charset="0"/>
                <a:cs typeface="Arial" pitchFamily="34" charset="0"/>
              </a:rPr>
              <a:t>Tổ chức thực hiện công tác đảm bảo chất lượng: Đến tháng 12/2017 đã hoàn thành báo cáo tự đánh giá và báo cáo về Cục Kiểm định Giáo dục nghề nghiệp, Sở Lao động Thương binh và Xã hội. </a:t>
            </a:r>
          </a:p>
          <a:p>
            <a:pPr marL="342900" indent="-342900" algn="just">
              <a:spcBef>
                <a:spcPts val="1200"/>
              </a:spcBef>
              <a:buFont typeface="Wingdings" pitchFamily="2" charset="2"/>
              <a:buChar char="§"/>
            </a:pPr>
            <a:r>
              <a:rPr lang="en-US" sz="2000">
                <a:latin typeface="Arial" pitchFamily="34" charset="0"/>
                <a:cs typeface="Arial" pitchFamily="34" charset="0"/>
              </a:rPr>
              <a:t>Ban hành quy định hệ thống đảm bảo chất lượng của cơ sở giáo dục nghề nghiệp, nhà trường đã thành lập Thành lập Hội đồng Đảm bảo chất lượng của Trường Cao đẳng Lý Tự Trọng Thành phố Hồ Chí Minh. </a:t>
            </a:r>
          </a:p>
          <a:p>
            <a:pPr marL="342900" indent="-342900" algn="just">
              <a:spcBef>
                <a:spcPts val="1200"/>
              </a:spcBef>
              <a:buFont typeface="Wingdings" pitchFamily="2" charset="2"/>
              <a:buChar char="§"/>
            </a:pPr>
            <a:r>
              <a:rPr lang="en-US" sz="2000">
                <a:latin typeface="Arial" pitchFamily="34" charset="0"/>
                <a:cs typeface="Arial" pitchFamily="34" charset="0"/>
              </a:rPr>
              <a:t>Trường cũng thành lập Hội đồng tự đánh giá chất lượng chương trình đào tạo và xây dựng Kế hoạch thực hiện đánh giá chương trình đào tạo.</a:t>
            </a:r>
          </a:p>
          <a:p>
            <a:pPr marL="342900" indent="-342900" algn="just">
              <a:spcBef>
                <a:spcPts val="1200"/>
              </a:spcBef>
              <a:buFont typeface="Wingdings" pitchFamily="2" charset="2"/>
              <a:buChar char="§"/>
            </a:pPr>
            <a:r>
              <a:rPr lang="en-US" sz="2000">
                <a:latin typeface="Arial" pitchFamily="34" charset="0"/>
                <a:cs typeface="Arial" pitchFamily="34" charset="0"/>
              </a:rPr>
              <a:t>Nhà trường đã thực hiện triển khai công tác đánh giá chuẩn chuyên môn, nghiệp vụ của nhà giáo giáo dục nghề nghiệp năm học 2017-2018.  </a:t>
            </a:r>
          </a:p>
        </p:txBody>
      </p:sp>
    </p:spTree>
    <p:extLst>
      <p:ext uri="{BB962C8B-B14F-4D97-AF65-F5344CB8AC3E}">
        <p14:creationId xmlns:p14="http://schemas.microsoft.com/office/powerpoint/2010/main" val="2815960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374372"/>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rPr>
              <a:t>4. Công tác </a:t>
            </a:r>
            <a:r>
              <a:rPr lang="vi-VN" sz="2400" b="1">
                <a:solidFill>
                  <a:srgbClr val="FF0000"/>
                </a:solidFill>
              </a:rPr>
              <a:t>khảo</a:t>
            </a:r>
            <a:r>
              <a:rPr lang="en-US" sz="2400" b="1">
                <a:solidFill>
                  <a:srgbClr val="FF0000"/>
                </a:solidFill>
              </a:rPr>
              <a:t> thí và đảm bảo chất lượng</a:t>
            </a:r>
            <a:endParaRPr lang="en-US" sz="2400">
              <a:solidFill>
                <a:srgbClr val="FF0000"/>
              </a:solidFill>
              <a:latin typeface="Arial" pitchFamily="34" charset="0"/>
              <a:cs typeface="Arial" pitchFamily="34" charset="0"/>
            </a:endParaRPr>
          </a:p>
        </p:txBody>
      </p:sp>
      <p:sp>
        <p:nvSpPr>
          <p:cNvPr id="6" name="Rectangle 5"/>
          <p:cNvSpPr/>
          <p:nvPr/>
        </p:nvSpPr>
        <p:spPr>
          <a:xfrm>
            <a:off x="1104900" y="1276290"/>
            <a:ext cx="7848600" cy="400110"/>
          </a:xfrm>
          <a:prstGeom prst="rect">
            <a:avLst/>
          </a:prstGeom>
        </p:spPr>
        <p:txBody>
          <a:bodyPr wrap="square">
            <a:spAutoFit/>
          </a:bodyPr>
          <a:lstStyle/>
          <a:p>
            <a:r>
              <a:rPr lang="en-US" sz="2000" b="1">
                <a:latin typeface="Arial" pitchFamily="34" charset="0"/>
                <a:cs typeface="Arial" pitchFamily="34" charset="0"/>
              </a:rPr>
              <a:t>4.2. Công tác kiểm định chất lượng</a:t>
            </a:r>
            <a:endParaRPr lang="en-US" sz="2000">
              <a:latin typeface="Arial" pitchFamily="34" charset="0"/>
              <a:cs typeface="Arial" pitchFamily="34" charset="0"/>
            </a:endParaRPr>
          </a:p>
        </p:txBody>
      </p:sp>
      <p:sp>
        <p:nvSpPr>
          <p:cNvPr id="3" name="Rectangle 2"/>
          <p:cNvSpPr/>
          <p:nvPr/>
        </p:nvSpPr>
        <p:spPr>
          <a:xfrm>
            <a:off x="1066800" y="1905000"/>
            <a:ext cx="7924800" cy="3939540"/>
          </a:xfrm>
          <a:prstGeom prst="rect">
            <a:avLst/>
          </a:prstGeom>
        </p:spPr>
        <p:txBody>
          <a:bodyPr wrap="square">
            <a:spAutoFit/>
          </a:bodyPr>
          <a:lstStyle/>
          <a:p>
            <a:pPr marL="342900" indent="-342900" algn="just">
              <a:spcBef>
                <a:spcPts val="1200"/>
              </a:spcBef>
              <a:buFont typeface="Wingdings" pitchFamily="2" charset="2"/>
              <a:buChar char="§"/>
            </a:pPr>
            <a:r>
              <a:rPr lang="en-US" sz="2000">
                <a:latin typeface="Arial" pitchFamily="34" charset="0"/>
                <a:cs typeface="Arial" pitchFamily="34" charset="0"/>
              </a:rPr>
              <a:t>Xây dựng và thực hiện lấy ý kiến người học về hoạt động giảng dạy của giảng viên năm học 2017-2018  qua phần mềm trực tuyến từ việc xem điểm thi kết thúc học phần của sinh viên.</a:t>
            </a:r>
          </a:p>
          <a:p>
            <a:pPr marL="342900" indent="-342900" algn="just">
              <a:spcBef>
                <a:spcPts val="1200"/>
              </a:spcBef>
              <a:buFont typeface="Wingdings" pitchFamily="2" charset="2"/>
              <a:buChar char="§"/>
            </a:pPr>
            <a:r>
              <a:rPr lang="en-US" sz="2000">
                <a:latin typeface="Arial" pitchFamily="34" charset="0"/>
                <a:cs typeface="Arial" pitchFamily="34" charset="0"/>
              </a:rPr>
              <a:t>Khảo sát, đánh giá hiện trạng sinh viên tốt nghiệp năm học 2017-2018.</a:t>
            </a:r>
          </a:p>
          <a:p>
            <a:pPr marL="342900" indent="-342900" algn="just">
              <a:spcBef>
                <a:spcPts val="1200"/>
              </a:spcBef>
              <a:buFont typeface="Wingdings" pitchFamily="2" charset="2"/>
              <a:buChar char="§"/>
            </a:pPr>
            <a:r>
              <a:rPr lang="en-US" sz="2000">
                <a:latin typeface="Arial" pitchFamily="34" charset="0"/>
                <a:cs typeface="Arial" pitchFamily="34" charset="0"/>
              </a:rPr>
              <a:t>Hiện nay, Nhà trường đã bước đầu tiến hành thực hiện triển khai công tác xây dựng hệ thống quản lý chất lượng theo tiêu chuẩn ISO 9001.</a:t>
            </a:r>
          </a:p>
          <a:p>
            <a:pPr marL="342900" indent="-342900" algn="just">
              <a:spcBef>
                <a:spcPts val="1200"/>
              </a:spcBef>
              <a:buFont typeface="Wingdings" pitchFamily="2" charset="2"/>
              <a:buChar char="§"/>
            </a:pPr>
            <a:r>
              <a:rPr lang="en-US" sz="2000">
                <a:latin typeface="Arial" pitchFamily="34" charset="0"/>
                <a:cs typeface="Arial" pitchFamily="34" charset="0"/>
              </a:rPr>
              <a:t>Tham gia lớp tập huấn, hội nghị, hội thảo về công tác Đảm bảo chất lượng cơ sở giáo dục nghề nghiệp do Sở, Cục và Bộ Lao động – Thương binh và Xã hội tổ chức.</a:t>
            </a:r>
          </a:p>
        </p:txBody>
      </p:sp>
    </p:spTree>
    <p:extLst>
      <p:ext uri="{BB962C8B-B14F-4D97-AF65-F5344CB8AC3E}">
        <p14:creationId xmlns:p14="http://schemas.microsoft.com/office/powerpoint/2010/main" val="5771551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80210"/>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6. Công tác đầu tư phát triển</a:t>
            </a:r>
            <a:endParaRPr lang="en-US" sz="2400">
              <a:solidFill>
                <a:srgbClr val="FF0000"/>
              </a:solidFill>
              <a:latin typeface="Arial" pitchFamily="34" charset="0"/>
              <a:cs typeface="Arial" pitchFamily="34" charset="0"/>
            </a:endParaRPr>
          </a:p>
        </p:txBody>
      </p:sp>
      <p:sp>
        <p:nvSpPr>
          <p:cNvPr id="2" name="Rectangle 1"/>
          <p:cNvSpPr/>
          <p:nvPr/>
        </p:nvSpPr>
        <p:spPr>
          <a:xfrm>
            <a:off x="1295400" y="1318410"/>
            <a:ext cx="6553200" cy="400110"/>
          </a:xfrm>
          <a:prstGeom prst="rect">
            <a:avLst/>
          </a:prstGeom>
        </p:spPr>
        <p:txBody>
          <a:bodyPr wrap="square">
            <a:spAutoFit/>
          </a:bodyPr>
          <a:lstStyle/>
          <a:p>
            <a:r>
              <a:rPr lang="pt-BR" sz="2000" b="1">
                <a:latin typeface="Arial" pitchFamily="34" charset="0"/>
                <a:cs typeface="Arial" pitchFamily="34" charset="0"/>
              </a:rPr>
              <a:t>6.1.Thực hiện đầu tư trang thiết bị máy móc:</a:t>
            </a:r>
            <a:endParaRPr lang="en-US" sz="2000">
              <a:latin typeface="Arial" pitchFamily="34" charset="0"/>
              <a:cs typeface="Arial" pitchFamily="34" charset="0"/>
            </a:endParaRPr>
          </a:p>
        </p:txBody>
      </p:sp>
      <p:sp>
        <p:nvSpPr>
          <p:cNvPr id="5" name="Rectangle 4"/>
          <p:cNvSpPr/>
          <p:nvPr/>
        </p:nvSpPr>
        <p:spPr>
          <a:xfrm>
            <a:off x="1066800" y="2385210"/>
            <a:ext cx="7924800" cy="1881990"/>
          </a:xfrm>
          <a:prstGeom prst="rect">
            <a:avLst/>
          </a:prstGeom>
        </p:spPr>
        <p:txBody>
          <a:bodyPr wrap="square">
            <a:spAutoFit/>
          </a:bodyPr>
          <a:lstStyle/>
          <a:p>
            <a:pPr indent="342900" algn="just">
              <a:lnSpc>
                <a:spcPct val="150000"/>
              </a:lnSpc>
            </a:pPr>
            <a:r>
              <a:rPr lang="en-US" sz="2000">
                <a:latin typeface="Arial" pitchFamily="34" charset="0"/>
                <a:cs typeface="Arial" pitchFamily="34" charset="0"/>
              </a:rPr>
              <a:t>Nhà trường đã t</a:t>
            </a:r>
            <a:r>
              <a:rPr lang="vi-VN" sz="2000">
                <a:latin typeface="Arial" pitchFamily="34" charset="0"/>
                <a:cs typeface="Arial" pitchFamily="34" charset="0"/>
              </a:rPr>
              <a:t>ăng cường </a:t>
            </a:r>
            <a:r>
              <a:rPr lang="en-US" sz="2000">
                <a:latin typeface="Arial" pitchFamily="34" charset="0"/>
                <a:cs typeface="Arial" pitchFamily="34" charset="0"/>
              </a:rPr>
              <a:t>đầu tư </a:t>
            </a:r>
            <a:r>
              <a:rPr lang="vi-VN" sz="2000">
                <a:latin typeface="Arial" pitchFamily="34" charset="0"/>
                <a:cs typeface="Arial" pitchFamily="34" charset="0"/>
              </a:rPr>
              <a:t>các điều kiện </a:t>
            </a:r>
            <a:r>
              <a:rPr lang="en-US" sz="2000">
                <a:latin typeface="Arial" pitchFamily="34" charset="0"/>
                <a:cs typeface="Arial" pitchFamily="34" charset="0"/>
              </a:rPr>
              <a:t>(phương tiện, thiết bị dạy học, …) </a:t>
            </a:r>
            <a:r>
              <a:rPr lang="vi-VN" sz="2000">
                <a:latin typeface="Arial" pitchFamily="34" charset="0"/>
                <a:cs typeface="Arial" pitchFamily="34" charset="0"/>
              </a:rPr>
              <a:t>nâng cao chất lượng, hiệu quả đào tạo</a:t>
            </a:r>
            <a:r>
              <a:rPr lang="en-US" sz="2000">
                <a:latin typeface="Arial" pitchFamily="34" charset="0"/>
                <a:cs typeface="Arial" pitchFamily="34" charset="0"/>
              </a:rPr>
              <a:t> của 2 khoa: khoa Công nghệ Động lực và khoa Công nghệ Nhiệt lạnh với tổng giá trị trang bị gần 9 tỷ đồng </a:t>
            </a:r>
            <a:r>
              <a:rPr lang="en-US" sz="2000" i="1">
                <a:latin typeface="Arial" pitchFamily="34" charset="0"/>
                <a:cs typeface="Arial" pitchFamily="34" charset="0"/>
              </a:rPr>
              <a:t>(Chi tiết xem Phụ lục 7).</a:t>
            </a:r>
            <a:endParaRPr lang="en-US" sz="2000">
              <a:latin typeface="Arial" pitchFamily="34" charset="0"/>
              <a:cs typeface="Arial" pitchFamily="34" charset="0"/>
            </a:endParaRPr>
          </a:p>
        </p:txBody>
      </p:sp>
    </p:spTree>
    <p:extLst>
      <p:ext uri="{BB962C8B-B14F-4D97-AF65-F5344CB8AC3E}">
        <p14:creationId xmlns:p14="http://schemas.microsoft.com/office/powerpoint/2010/main" val="13395855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457200"/>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en-US" sz="2400" b="1">
                <a:solidFill>
                  <a:srgbClr val="FF0000"/>
                </a:solidFill>
                <a:latin typeface="Arial" pitchFamily="34" charset="0"/>
                <a:cs typeface="Arial" pitchFamily="34" charset="0"/>
              </a:rPr>
              <a:t>6. Công tác đầu tư phát triển</a:t>
            </a:r>
            <a:endParaRPr lang="en-US" sz="2400">
              <a:solidFill>
                <a:srgbClr val="FF0000"/>
              </a:solidFill>
              <a:latin typeface="Arial" pitchFamily="34" charset="0"/>
              <a:cs typeface="Arial" pitchFamily="34" charset="0"/>
            </a:endParaRPr>
          </a:p>
        </p:txBody>
      </p:sp>
      <p:sp>
        <p:nvSpPr>
          <p:cNvPr id="2" name="Rectangle 1"/>
          <p:cNvSpPr/>
          <p:nvPr/>
        </p:nvSpPr>
        <p:spPr>
          <a:xfrm>
            <a:off x="1295400" y="1295400"/>
            <a:ext cx="6553200" cy="400110"/>
          </a:xfrm>
          <a:prstGeom prst="rect">
            <a:avLst/>
          </a:prstGeom>
        </p:spPr>
        <p:txBody>
          <a:bodyPr wrap="square">
            <a:spAutoFit/>
          </a:bodyPr>
          <a:lstStyle/>
          <a:p>
            <a:r>
              <a:rPr lang="pt-BR" sz="2000" b="1">
                <a:latin typeface="Arial" pitchFamily="34" charset="0"/>
                <a:cs typeface="Arial" pitchFamily="34" charset="0"/>
              </a:rPr>
              <a:t>6.2. Thực hiện đầu tư xây dựng cơ sở vật chất:</a:t>
            </a:r>
            <a:endParaRPr lang="en-US" sz="2000">
              <a:latin typeface="Arial" pitchFamily="34" charset="0"/>
              <a:cs typeface="Arial" pitchFamily="34" charset="0"/>
            </a:endParaRPr>
          </a:p>
        </p:txBody>
      </p:sp>
      <p:sp>
        <p:nvSpPr>
          <p:cNvPr id="3" name="Rectangle 2"/>
          <p:cNvSpPr/>
          <p:nvPr/>
        </p:nvSpPr>
        <p:spPr>
          <a:xfrm>
            <a:off x="1066800" y="2235637"/>
            <a:ext cx="7924800" cy="3631763"/>
          </a:xfrm>
          <a:prstGeom prst="rect">
            <a:avLst/>
          </a:prstGeom>
        </p:spPr>
        <p:txBody>
          <a:bodyPr wrap="square">
            <a:spAutoFit/>
          </a:bodyPr>
          <a:lstStyle/>
          <a:p>
            <a:pPr marL="342900" lvl="0" indent="-342900" algn="just">
              <a:spcBef>
                <a:spcPts val="1200"/>
              </a:spcBef>
              <a:buFont typeface="Wingdings" pitchFamily="2" charset="2"/>
              <a:buChar char="§"/>
            </a:pPr>
            <a:r>
              <a:rPr lang="pt-BR" sz="2000">
                <a:latin typeface="Arial" pitchFamily="34" charset="0"/>
                <a:cs typeface="Arial" pitchFamily="34" charset="0"/>
              </a:rPr>
              <a:t>Nhà trường đã chú trọng đầu tư sửa chữa, cải tạo nhà xưởng, lớp học như sau: Thi công hoàn thiện Dự án Trung tâm đào tạo thang máy thang cuốn KONE</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Công tác cải tạo sửa chữa, mua sắm tài sản, trang thiết bị được thực hiện theo đúng kế hoạch dự toán được giao. </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pt-BR" sz="2000">
                <a:latin typeface="Arial" pitchFamily="34" charset="0"/>
                <a:cs typeface="Arial" pitchFamily="34" charset="0"/>
              </a:rPr>
              <a:t>Thực hiện việc tổng kiểm kê tài sản định kỳ năm 2017 theo tinh thần đánh giá đúng cơ sở vật chất, tài sản, thiết bị hiện có, tiến hành thanh lý tài sản, thiết bị hư hỏng theo đúng qui trình.</a:t>
            </a:r>
            <a:endParaRPr lang="en-US" sz="2000">
              <a:latin typeface="Arial" pitchFamily="34" charset="0"/>
              <a:cs typeface="Arial" pitchFamily="34" charset="0"/>
            </a:endParaRPr>
          </a:p>
          <a:p>
            <a:pPr marL="342900" indent="-342900" algn="just">
              <a:spcBef>
                <a:spcPts val="1200"/>
              </a:spcBef>
              <a:buFont typeface="Wingdings" pitchFamily="2" charset="2"/>
              <a:buChar char="§"/>
            </a:pPr>
            <a:r>
              <a:rPr lang="pt-BR" sz="2000">
                <a:latin typeface="Arial" pitchFamily="34" charset="0"/>
                <a:cs typeface="Arial" pitchFamily="34" charset="0"/>
              </a:rPr>
              <a:t>Đối với hệ thống mạng: nâng cấp các phần mềm của nhà trường, bảo trì, điều chỉnh và vận hành hiệu quả hơn.</a:t>
            </a:r>
            <a:endParaRPr lang="en-US" sz="2000">
              <a:latin typeface="Arial" pitchFamily="34" charset="0"/>
              <a:cs typeface="Arial" pitchFamily="34" charset="0"/>
            </a:endParaRPr>
          </a:p>
        </p:txBody>
      </p:sp>
    </p:spTree>
    <p:extLst>
      <p:ext uri="{BB962C8B-B14F-4D97-AF65-F5344CB8AC3E}">
        <p14:creationId xmlns:p14="http://schemas.microsoft.com/office/powerpoint/2010/main" val="23241624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557748"/>
            <a:ext cx="7924800" cy="830997"/>
          </a:xfrm>
          <a:prstGeom prst="rect">
            <a:avLst/>
          </a:prstGeom>
        </p:spPr>
        <p:txBody>
          <a:bodyPr wrap="square">
            <a:spAutoFit/>
          </a:bodyPr>
          <a:lstStyle/>
          <a:p>
            <a:pPr algn="just">
              <a:spcBef>
                <a:spcPts val="300"/>
              </a:spcBef>
            </a:pPr>
            <a:r>
              <a:rPr lang="en-US" sz="2400" b="1">
                <a:solidFill>
                  <a:srgbClr val="FF0000"/>
                </a:solidFill>
                <a:latin typeface="Arial" pitchFamily="34" charset="0"/>
                <a:cs typeface="Arial" pitchFamily="34" charset="0"/>
              </a:rPr>
              <a:t>II. KẾT QUẢ THỰC </a:t>
            </a:r>
            <a:r>
              <a:rPr lang="en-US" sz="2400" b="1" smtClean="0">
                <a:solidFill>
                  <a:srgbClr val="FF0000"/>
                </a:solidFill>
                <a:latin typeface="Arial" pitchFamily="34" charset="0"/>
                <a:cs typeface="Arial" pitchFamily="34" charset="0"/>
              </a:rPr>
              <a:t>HIỆN</a:t>
            </a:r>
          </a:p>
          <a:p>
            <a:pPr algn="just"/>
            <a:r>
              <a:rPr lang="pt-BR" sz="2400" b="1">
                <a:solidFill>
                  <a:srgbClr val="FF0000"/>
                </a:solidFill>
                <a:latin typeface="Arial" pitchFamily="34" charset="0"/>
                <a:cs typeface="Arial" pitchFamily="34" charset="0"/>
              </a:rPr>
              <a:t>7. Việc thực hiện xây dựng Nhà trường thông minh</a:t>
            </a:r>
            <a:endParaRPr lang="en-US" sz="2400">
              <a:solidFill>
                <a:srgbClr val="FF0000"/>
              </a:solidFill>
              <a:latin typeface="Arial" pitchFamily="34" charset="0"/>
              <a:cs typeface="Arial" pitchFamily="34" charset="0"/>
            </a:endParaRPr>
          </a:p>
        </p:txBody>
      </p:sp>
      <p:sp>
        <p:nvSpPr>
          <p:cNvPr id="5" name="Rectangle 4"/>
          <p:cNvSpPr/>
          <p:nvPr/>
        </p:nvSpPr>
        <p:spPr>
          <a:xfrm>
            <a:off x="1054100" y="2005548"/>
            <a:ext cx="7937500" cy="3785652"/>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Th</a:t>
            </a:r>
            <a:r>
              <a:rPr lang="vi-VN" sz="2000">
                <a:latin typeface="Arial" pitchFamily="34" charset="0"/>
                <a:cs typeface="Arial" pitchFamily="34" charset="0"/>
              </a:rPr>
              <a:t>ực hiện chủ trương xây dựng Thành phố Hồ </a:t>
            </a:r>
            <a:r>
              <a:rPr lang="en-US" sz="2000">
                <a:latin typeface="Arial" pitchFamily="34" charset="0"/>
                <a:cs typeface="Arial" pitchFamily="34" charset="0"/>
              </a:rPr>
              <a:t>Chí </a:t>
            </a:r>
            <a:r>
              <a:rPr lang="vi-VN" sz="2000">
                <a:latin typeface="Arial" pitchFamily="34" charset="0"/>
                <a:cs typeface="Arial" pitchFamily="34" charset="0"/>
              </a:rPr>
              <a:t>Minh tr</a:t>
            </a:r>
            <a:r>
              <a:rPr lang="en-US" sz="2000">
                <a:latin typeface="Arial" pitchFamily="34" charset="0"/>
                <a:cs typeface="Arial" pitchFamily="34" charset="0"/>
              </a:rPr>
              <a:t>ở</a:t>
            </a:r>
            <a:r>
              <a:rPr lang="vi-VN" sz="2000">
                <a:latin typeface="Arial" pitchFamily="34" charset="0"/>
                <a:cs typeface="Arial" pitchFamily="34" charset="0"/>
              </a:rPr>
              <a:t> thành đô thị thông minh giai </a:t>
            </a:r>
            <a:r>
              <a:rPr lang="en-US" sz="2000">
                <a:latin typeface="Arial" pitchFamily="34" charset="0"/>
                <a:cs typeface="Arial" pitchFamily="34" charset="0"/>
              </a:rPr>
              <a:t>đoạn 2017-2020, tầm nhìn đến năm 2025 của Ủy ban nhân dân thành phố. </a:t>
            </a:r>
          </a:p>
          <a:p>
            <a:pPr marL="342900" lvl="0" indent="-342900" algn="just" fontAlgn="base">
              <a:spcBef>
                <a:spcPts val="1200"/>
              </a:spcBef>
              <a:buFont typeface="Wingdings" pitchFamily="2" charset="2"/>
              <a:buChar char="§"/>
            </a:pPr>
            <a:r>
              <a:rPr lang="en-US" sz="2000">
                <a:latin typeface="Arial" pitchFamily="34" charset="0"/>
                <a:cs typeface="Arial" pitchFamily="34" charset="0"/>
              </a:rPr>
              <a:t>Thực hiện xây dựng đề án “Đầu tư Nhà trường thông minh” với  mục tiêu là đầu tư hệ thống cơ sở hạ tầng công nghệ thông tin hiện đại, thiết bị thông minh, ứng dụng công nghệ thông tin vào tất cả các hoạt động quản lý, điều hành, tổ chức đào tạo, hình thành văn hóa Nhà trường</a:t>
            </a:r>
          </a:p>
          <a:p>
            <a:pPr marL="342900" indent="-342900" algn="just">
              <a:spcBef>
                <a:spcPts val="1200"/>
              </a:spcBef>
              <a:buFont typeface="Wingdings" pitchFamily="2" charset="2"/>
              <a:buChar char="§"/>
            </a:pPr>
            <a:r>
              <a:rPr lang="en-US" sz="2000">
                <a:latin typeface="Arial" pitchFamily="34" charset="0"/>
                <a:cs typeface="Arial" pitchFamily="34" charset="0"/>
              </a:rPr>
              <a:t>Hiện nay đề án đã hoàn chỉnh, Nhà trường đang thực hiện các bước tiếp theo là trình Sở Giáo dục và Đào tạo, Sở Lao động – Thương binh và Xã hội phê duyệt.</a:t>
            </a:r>
          </a:p>
        </p:txBody>
      </p:sp>
    </p:spTree>
    <p:extLst>
      <p:ext uri="{BB962C8B-B14F-4D97-AF65-F5344CB8AC3E}">
        <p14:creationId xmlns:p14="http://schemas.microsoft.com/office/powerpoint/2010/main" val="2631456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a:solidFill>
                  <a:srgbClr val="FF0000"/>
                </a:solidFill>
                <a:latin typeface="Arial" pitchFamily="34" charset="0"/>
                <a:cs typeface="Arial" pitchFamily="34" charset="0"/>
              </a:rPr>
              <a:t>1. </a:t>
            </a:r>
            <a:r>
              <a:rPr lang="en-US" sz="2400" b="1" err="1">
                <a:solidFill>
                  <a:srgbClr val="FF0000"/>
                </a:solidFill>
                <a:latin typeface="Arial" pitchFamily="34" charset="0"/>
                <a:cs typeface="Arial" pitchFamily="34" charset="0"/>
              </a:rPr>
              <a:t>Thuận</a:t>
            </a:r>
            <a:r>
              <a:rPr lang="en-US" sz="2400" b="1">
                <a:solidFill>
                  <a:srgbClr val="FF0000"/>
                </a:solidFill>
                <a:latin typeface="Arial" pitchFamily="34" charset="0"/>
                <a:cs typeface="Arial" pitchFamily="34" charset="0"/>
              </a:rPr>
              <a:t> </a:t>
            </a:r>
            <a:r>
              <a:rPr lang="en-US" sz="2400" b="1" err="1">
                <a:solidFill>
                  <a:srgbClr val="FF0000"/>
                </a:solidFill>
                <a:latin typeface="Arial" pitchFamily="34" charset="0"/>
                <a:cs typeface="Arial" pitchFamily="34" charset="0"/>
              </a:rPr>
              <a:t>lợi</a:t>
            </a:r>
            <a:r>
              <a:rPr lang="en-US" sz="2400" b="1">
                <a:solidFill>
                  <a:srgbClr val="FF0000"/>
                </a:solidFill>
                <a:latin typeface="Arial" pitchFamily="34" charset="0"/>
                <a:cs typeface="Arial" pitchFamily="34" charset="0"/>
              </a:rPr>
              <a:t>:</a:t>
            </a:r>
            <a:endParaRPr lang="en-US" sz="2400">
              <a:solidFill>
                <a:srgbClr val="FF0000"/>
              </a:solidFill>
              <a:latin typeface="Arial" pitchFamily="34" charset="0"/>
              <a:cs typeface="Arial" pitchFamily="34" charset="0"/>
            </a:endParaRPr>
          </a:p>
        </p:txBody>
      </p:sp>
      <p:sp>
        <p:nvSpPr>
          <p:cNvPr id="2" name="Rectangle 1"/>
          <p:cNvSpPr/>
          <p:nvPr/>
        </p:nvSpPr>
        <p:spPr>
          <a:xfrm>
            <a:off x="1022554" y="1447800"/>
            <a:ext cx="7969045" cy="363176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Công tác khảo thí và đảm bảo chất lượng giáo dục đã bắt đầu đi vào chiều sâu, có tác động tích cực tới chất lượng trong hoạt động giáo dục tại các đơn vị trực thuộc </a:t>
            </a:r>
            <a:r>
              <a:rPr lang="en-US" sz="2000" smtClean="0">
                <a:latin typeface="Arial" pitchFamily="34" charset="0"/>
                <a:cs typeface="Arial" pitchFamily="34" charset="0"/>
              </a:rPr>
              <a:t>trường;</a:t>
            </a:r>
          </a:p>
          <a:p>
            <a:pPr marL="342900" lvl="0" indent="-342900" algn="just">
              <a:spcBef>
                <a:spcPts val="1200"/>
              </a:spcBef>
              <a:buFont typeface="Wingdings" pitchFamily="2" charset="2"/>
              <a:buChar char="§"/>
            </a:pPr>
            <a:r>
              <a:rPr lang="en-US" sz="2000" smtClean="0">
                <a:latin typeface="Arial" pitchFamily="34" charset="0"/>
                <a:cs typeface="Arial" pitchFamily="34" charset="0"/>
              </a:rPr>
              <a:t>Về </a:t>
            </a:r>
            <a:r>
              <a:rPr lang="en-US" sz="2000">
                <a:latin typeface="Arial" pitchFamily="34" charset="0"/>
                <a:cs typeface="Arial" pitchFamily="34" charset="0"/>
              </a:rPr>
              <a:t>cơ sở vật chất của Nhà trường nhìn chung đã được đầu tư kiên cố hóa đáng kể, đáp ứng nhu cầu đào </a:t>
            </a:r>
            <a:r>
              <a:rPr lang="en-US" sz="2000" smtClean="0">
                <a:latin typeface="Arial" pitchFamily="34" charset="0"/>
                <a:cs typeface="Arial" pitchFamily="34" charset="0"/>
              </a:rPr>
              <a:t>tạo.</a:t>
            </a:r>
          </a:p>
          <a:p>
            <a:pPr marL="342900" lvl="0" indent="-342900" algn="just">
              <a:spcBef>
                <a:spcPts val="1200"/>
              </a:spcBef>
              <a:buFont typeface="Wingdings" pitchFamily="2" charset="2"/>
              <a:buChar char="§"/>
            </a:pPr>
            <a:r>
              <a:rPr lang="en-US" sz="2000" smtClean="0">
                <a:latin typeface="Arial" pitchFamily="34" charset="0"/>
                <a:cs typeface="Arial" pitchFamily="34" charset="0"/>
              </a:rPr>
              <a:t>Công </a:t>
            </a:r>
            <a:r>
              <a:rPr lang="en-US" sz="2000">
                <a:latin typeface="Arial" pitchFamily="34" charset="0"/>
                <a:cs typeface="Arial" pitchFamily="34" charset="0"/>
              </a:rPr>
              <a:t>tác quản lý tài sản và vật tư được thực hiện đúng qui định. Tài sản trang bị cho các đơn vị luôn được theo dõi, bổ sung và thanh lý kịp </a:t>
            </a:r>
            <a:r>
              <a:rPr lang="en-US" sz="2000" smtClean="0">
                <a:latin typeface="Arial" pitchFamily="34" charset="0"/>
                <a:cs typeface="Arial" pitchFamily="34" charset="0"/>
              </a:rPr>
              <a:t>thời.</a:t>
            </a:r>
          </a:p>
          <a:p>
            <a:pPr marL="342900" lvl="0" indent="-342900" algn="just">
              <a:spcBef>
                <a:spcPts val="1200"/>
              </a:spcBef>
              <a:buFont typeface="Wingdings" pitchFamily="2" charset="2"/>
              <a:buChar char="§"/>
            </a:pPr>
            <a:r>
              <a:rPr lang="en-US" sz="2000" smtClean="0">
                <a:latin typeface="Arial" pitchFamily="34" charset="0"/>
                <a:cs typeface="Arial" pitchFamily="34" charset="0"/>
              </a:rPr>
              <a:t>Hệ </a:t>
            </a:r>
            <a:r>
              <a:rPr lang="en-US" sz="2000">
                <a:latin typeface="Arial" pitchFamily="34" charset="0"/>
                <a:cs typeface="Arial" pitchFamily="34" charset="0"/>
              </a:rPr>
              <a:t>thống mạng ổn định, công tác an toàn, bảo mật thông tin trong nhà trường được đảm bảo; </a:t>
            </a:r>
          </a:p>
        </p:txBody>
      </p:sp>
    </p:spTree>
    <p:extLst>
      <p:ext uri="{BB962C8B-B14F-4D97-AF65-F5344CB8AC3E}">
        <p14:creationId xmlns:p14="http://schemas.microsoft.com/office/powerpoint/2010/main" val="38235238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a:solidFill>
                  <a:srgbClr val="FF0000"/>
                </a:solidFill>
                <a:latin typeface="Arial" pitchFamily="34" charset="0"/>
                <a:cs typeface="Arial" pitchFamily="34" charset="0"/>
              </a:rPr>
              <a:t>1. </a:t>
            </a:r>
            <a:r>
              <a:rPr lang="en-US" sz="2400" b="1" err="1">
                <a:solidFill>
                  <a:srgbClr val="FF0000"/>
                </a:solidFill>
                <a:latin typeface="Arial" pitchFamily="34" charset="0"/>
                <a:cs typeface="Arial" pitchFamily="34" charset="0"/>
              </a:rPr>
              <a:t>Thuận</a:t>
            </a:r>
            <a:r>
              <a:rPr lang="en-US" sz="2400" b="1">
                <a:solidFill>
                  <a:srgbClr val="FF0000"/>
                </a:solidFill>
                <a:latin typeface="Arial" pitchFamily="34" charset="0"/>
                <a:cs typeface="Arial" pitchFamily="34" charset="0"/>
              </a:rPr>
              <a:t> </a:t>
            </a:r>
            <a:r>
              <a:rPr lang="en-US" sz="2400" b="1" err="1">
                <a:solidFill>
                  <a:srgbClr val="FF0000"/>
                </a:solidFill>
                <a:latin typeface="Arial" pitchFamily="34" charset="0"/>
                <a:cs typeface="Arial" pitchFamily="34" charset="0"/>
              </a:rPr>
              <a:t>lợi</a:t>
            </a:r>
            <a:r>
              <a:rPr lang="en-US" sz="2400" b="1">
                <a:solidFill>
                  <a:srgbClr val="FF0000"/>
                </a:solidFill>
                <a:latin typeface="Arial" pitchFamily="34" charset="0"/>
                <a:cs typeface="Arial" pitchFamily="34" charset="0"/>
              </a:rPr>
              <a:t>:</a:t>
            </a:r>
            <a:endParaRPr lang="en-US" sz="2400">
              <a:solidFill>
                <a:srgbClr val="FF0000"/>
              </a:solidFill>
              <a:latin typeface="Arial" pitchFamily="34" charset="0"/>
              <a:cs typeface="Arial" pitchFamily="34" charset="0"/>
            </a:endParaRPr>
          </a:p>
        </p:txBody>
      </p:sp>
      <p:sp>
        <p:nvSpPr>
          <p:cNvPr id="3" name="Rectangle 2"/>
          <p:cNvSpPr/>
          <p:nvPr/>
        </p:nvSpPr>
        <p:spPr>
          <a:xfrm>
            <a:off x="990600" y="1447800"/>
            <a:ext cx="7924800" cy="3785652"/>
          </a:xfrm>
          <a:prstGeom prst="rect">
            <a:avLst/>
          </a:prstGeom>
        </p:spPr>
        <p:txBody>
          <a:bodyPr wrap="square">
            <a:spAutoFit/>
          </a:bodyPr>
          <a:lstStyle/>
          <a:p>
            <a:pPr marL="342900" lvl="0" indent="-342900" algn="just">
              <a:spcBef>
                <a:spcPts val="1200"/>
              </a:spcBef>
              <a:buFont typeface="Wingdings" pitchFamily="2" charset="2"/>
              <a:buChar char="§"/>
            </a:pPr>
            <a:r>
              <a:rPr lang="es-ES" sz="2000">
                <a:latin typeface="Arial" pitchFamily="34" charset="0"/>
                <a:cs typeface="Arial" pitchFamily="34" charset="0"/>
              </a:rPr>
              <a:t>Quy hoạch mặt bằng tổng thể và chi tiết của nhà trường phù hợp theo tiêu chuẩn thiết kế trường </a:t>
            </a:r>
            <a:r>
              <a:rPr lang="es-ES" sz="2000" smtClean="0">
                <a:latin typeface="Arial" pitchFamily="34" charset="0"/>
                <a:cs typeface="Arial" pitchFamily="34" charset="0"/>
              </a:rPr>
              <a:t>nghề.</a:t>
            </a:r>
          </a:p>
          <a:p>
            <a:pPr marL="342900" lvl="0" indent="-342900" algn="just">
              <a:spcBef>
                <a:spcPts val="1200"/>
              </a:spcBef>
              <a:buFont typeface="Wingdings" pitchFamily="2" charset="2"/>
              <a:buChar char="§"/>
            </a:pPr>
            <a:r>
              <a:rPr lang="vi-VN" sz="2000" smtClean="0">
                <a:latin typeface="Arial" pitchFamily="34" charset="0"/>
                <a:cs typeface="Arial" pitchFamily="34" charset="0"/>
              </a:rPr>
              <a:t>Nhà </a:t>
            </a:r>
            <a:r>
              <a:rPr lang="vi-VN" sz="2000">
                <a:latin typeface="Arial" pitchFamily="34" charset="0"/>
                <a:cs typeface="Arial" pitchFamily="34" charset="0"/>
              </a:rPr>
              <a:t>trường đặc biệt chú trọng kết hợp nghiên cứu khoa học với đào tạo, mục tiêu duyệt đề tài phải xuất phát từ thực tế cần tăng thêm mô hình, học cụ giảng dạy, cải tiến phương pháp giảng dạy cũng như các biện pháp quản lý Nhà trường nhằm nâng cao chất lượng dạy và </a:t>
            </a:r>
            <a:r>
              <a:rPr lang="vi-VN" sz="2000" smtClean="0">
                <a:latin typeface="Arial" pitchFamily="34" charset="0"/>
                <a:cs typeface="Arial" pitchFamily="34" charset="0"/>
              </a:rPr>
              <a:t>học.</a:t>
            </a:r>
            <a:endParaRPr lang="en-US" sz="2000" smtClean="0">
              <a:latin typeface="Arial" pitchFamily="34" charset="0"/>
              <a:cs typeface="Arial" pitchFamily="34" charset="0"/>
            </a:endParaRPr>
          </a:p>
          <a:p>
            <a:pPr marL="342900" lvl="0" indent="-342900" algn="just">
              <a:spcBef>
                <a:spcPts val="1200"/>
              </a:spcBef>
              <a:buFont typeface="Wingdings" pitchFamily="2" charset="2"/>
              <a:buChar char="§"/>
            </a:pPr>
            <a:r>
              <a:rPr lang="vi-VN" sz="2000" smtClean="0">
                <a:latin typeface="Arial" pitchFamily="34" charset="0"/>
                <a:cs typeface="Arial" pitchFamily="34" charset="0"/>
              </a:rPr>
              <a:t>Vấn </a:t>
            </a:r>
            <a:r>
              <a:rPr lang="vi-VN" sz="2000">
                <a:latin typeface="Arial" pitchFamily="34" charset="0"/>
                <a:cs typeface="Arial" pitchFamily="34" charset="0"/>
              </a:rPr>
              <a:t>đề tăng cường hợp tác quốc tế</a:t>
            </a:r>
            <a:r>
              <a:rPr lang="en-US" sz="2000">
                <a:latin typeface="Arial" pitchFamily="34" charset="0"/>
                <a:cs typeface="Arial" pitchFamily="34" charset="0"/>
              </a:rPr>
              <a:t> đã</a:t>
            </a:r>
            <a:r>
              <a:rPr lang="vi-VN" sz="2000">
                <a:latin typeface="Arial" pitchFamily="34" charset="0"/>
                <a:cs typeface="Arial" pitchFamily="34" charset="0"/>
              </a:rPr>
              <a:t> đóng góp </a:t>
            </a:r>
            <a:r>
              <a:rPr lang="en-US" sz="2000">
                <a:latin typeface="Arial" pitchFamily="34" charset="0"/>
                <a:cs typeface="Arial" pitchFamily="34" charset="0"/>
              </a:rPr>
              <a:t>tích cực </a:t>
            </a:r>
            <a:r>
              <a:rPr lang="vi-VN" sz="2000">
                <a:latin typeface="Arial" pitchFamily="34" charset="0"/>
                <a:cs typeface="Arial" pitchFamily="34" charset="0"/>
              </a:rPr>
              <a:t>vào</a:t>
            </a:r>
            <a:r>
              <a:rPr lang="en-US" sz="2000">
                <a:latin typeface="Arial" pitchFamily="34" charset="0"/>
                <a:cs typeface="Arial" pitchFamily="34" charset="0"/>
              </a:rPr>
              <a:t> việc</a:t>
            </a:r>
            <a:r>
              <a:rPr lang="vi-VN" sz="2000">
                <a:latin typeface="Arial" pitchFamily="34" charset="0"/>
                <a:cs typeface="Arial" pitchFamily="34" charset="0"/>
              </a:rPr>
              <a:t> tăng cường cơ sở vật chất của Nhà trường, nâng cao năng lực chuyên môn, khả năng giao tiếp và tầm nhìn của giảng viên, nhân viên</a:t>
            </a:r>
            <a:endParaRPr lang="en-US" sz="2000">
              <a:latin typeface="Arial" pitchFamily="34" charset="0"/>
              <a:cs typeface="Arial" pitchFamily="34" charset="0"/>
            </a:endParaRPr>
          </a:p>
        </p:txBody>
      </p:sp>
    </p:spTree>
    <p:extLst>
      <p:ext uri="{BB962C8B-B14F-4D97-AF65-F5344CB8AC3E}">
        <p14:creationId xmlns:p14="http://schemas.microsoft.com/office/powerpoint/2010/main" val="2404414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smtClean="0">
                <a:solidFill>
                  <a:srgbClr val="FF0000"/>
                </a:solidFill>
                <a:latin typeface="Arial" pitchFamily="34" charset="0"/>
                <a:cs typeface="Arial" pitchFamily="34" charset="0"/>
              </a:rPr>
              <a:t>2. Hạn chế:</a:t>
            </a:r>
            <a:endParaRPr lang="en-US" sz="2400">
              <a:solidFill>
                <a:srgbClr val="FF0000"/>
              </a:solidFill>
              <a:latin typeface="Arial" pitchFamily="34" charset="0"/>
              <a:cs typeface="Arial" pitchFamily="34" charset="0"/>
            </a:endParaRPr>
          </a:p>
        </p:txBody>
      </p:sp>
      <p:sp>
        <p:nvSpPr>
          <p:cNvPr id="5" name="Rectangle 4"/>
          <p:cNvSpPr/>
          <p:nvPr/>
        </p:nvSpPr>
        <p:spPr>
          <a:xfrm>
            <a:off x="990600" y="1371600"/>
            <a:ext cx="7924799" cy="4093428"/>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Hơn 70% HSSV ở khắp các tỉnh thành trong cả nước về học tập nên công tác quản lý HSSV ngoại trú gặp nhiều khó khăn;</a:t>
            </a:r>
          </a:p>
          <a:p>
            <a:pPr marL="342900" lvl="0" indent="-342900" algn="just">
              <a:spcBef>
                <a:spcPts val="1200"/>
              </a:spcBef>
              <a:buFont typeface="Wingdings" pitchFamily="2" charset="2"/>
              <a:buChar char="§"/>
            </a:pPr>
            <a:r>
              <a:rPr lang="en-US" sz="2000">
                <a:latin typeface="Arial" pitchFamily="34" charset="0"/>
                <a:cs typeface="Arial" pitchFamily="34" charset="0"/>
              </a:rPr>
              <a:t>Cơ sở dữ liệu về tình hình việc làm sau tốt nghiệp vẫn chưa đầy đủ mặc dù Trung tâm Quan hệ doanh nghiệp và phòng Công tác Chính trị - Học sinh Sinh viên đã triển khai nhiều biện pháp.</a:t>
            </a:r>
          </a:p>
          <a:p>
            <a:pPr marL="342900" indent="-342900" algn="just">
              <a:spcBef>
                <a:spcPts val="1200"/>
              </a:spcBef>
              <a:buFont typeface="Wingdings" pitchFamily="2" charset="2"/>
              <a:buChar char="§"/>
            </a:pPr>
            <a:r>
              <a:rPr lang="en-US" sz="2000">
                <a:latin typeface="Arial" pitchFamily="34" charset="0"/>
                <a:cs typeface="Arial" pitchFamily="34" charset="0"/>
              </a:rPr>
              <a:t>Công tác khảo thí và đảm bảo chất lượng vẫn còn một số tồn tại như: việc xây dựng ngân hàng đề, rà soát và chỉnh sửa bổ sung đã được quan tâm xong chưa bám sát vào việc đánh giá theo chuẩn đầu ra đã công bố, việc hoàn thiện báo cáo tự đánh giá còn chậm so với kế hoạch, việc lấy ý kiến khảo sát sinh viên tốt nghiệp sau khi ra trường chưa được tổ chức định kỳ, đồng đều tại các đơn vị. </a:t>
            </a:r>
          </a:p>
        </p:txBody>
      </p:sp>
    </p:spTree>
    <p:extLst>
      <p:ext uri="{BB962C8B-B14F-4D97-AF65-F5344CB8AC3E}">
        <p14:creationId xmlns:p14="http://schemas.microsoft.com/office/powerpoint/2010/main" val="4200284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smtClean="0">
                <a:solidFill>
                  <a:srgbClr val="FF0000"/>
                </a:solidFill>
                <a:latin typeface="Arial" pitchFamily="34" charset="0"/>
                <a:cs typeface="Arial" pitchFamily="34" charset="0"/>
              </a:rPr>
              <a:t>2. Hạn chế:</a:t>
            </a:r>
            <a:endParaRPr lang="en-US" sz="2400">
              <a:solidFill>
                <a:srgbClr val="FF0000"/>
              </a:solidFill>
              <a:latin typeface="Arial" pitchFamily="34" charset="0"/>
              <a:cs typeface="Arial" pitchFamily="34" charset="0"/>
            </a:endParaRPr>
          </a:p>
        </p:txBody>
      </p:sp>
      <p:sp>
        <p:nvSpPr>
          <p:cNvPr id="2" name="Rectangle 1"/>
          <p:cNvSpPr/>
          <p:nvPr/>
        </p:nvSpPr>
        <p:spPr>
          <a:xfrm>
            <a:off x="990600" y="1371600"/>
            <a:ext cx="7924800" cy="3170099"/>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Công tác đầu tư trang thiết bị chưa theo kịp sự phát triển của khoa học công nghệ, đặc biệt trong thời kỳ cách mạng công nghiệp 4.0;</a:t>
            </a:r>
          </a:p>
          <a:p>
            <a:pPr marL="342900" lvl="0" indent="-342900" algn="just">
              <a:spcBef>
                <a:spcPts val="1200"/>
              </a:spcBef>
              <a:buFont typeface="Wingdings" pitchFamily="2" charset="2"/>
              <a:buChar char="§"/>
            </a:pPr>
            <a:r>
              <a:rPr lang="en-US" sz="2000">
                <a:latin typeface="Arial" pitchFamily="34" charset="0"/>
                <a:cs typeface="Arial" pitchFamily="34" charset="0"/>
              </a:rPr>
              <a:t>Còn nhiều phòng học, phòng thí nghiệm cần được hiện đại hóa, hệ thống phòng học chưa đáp ứng đầy đủ nhu cầu đào tạo theo hệ thống tín chỉ;</a:t>
            </a:r>
          </a:p>
          <a:p>
            <a:pPr marL="342900" lvl="0" indent="-342900" algn="just">
              <a:spcBef>
                <a:spcPts val="1200"/>
              </a:spcBef>
              <a:buFont typeface="Wingdings" pitchFamily="2" charset="2"/>
              <a:buChar char="§"/>
            </a:pPr>
            <a:r>
              <a:rPr lang="nb-NO" sz="2000">
                <a:latin typeface="Arial" pitchFamily="34" charset="0"/>
                <a:cs typeface="Arial" pitchFamily="34" charset="0"/>
              </a:rPr>
              <a:t>Các khu làm việc hiện còn bố trí rải rác chưa qui hoạch tập trung; Một số phòng thí nghiệm, xưởng thực hành còn bố trí dàn trải, chưa khoa học.</a:t>
            </a:r>
            <a:endParaRPr lang="en-US" sz="2000">
              <a:latin typeface="Arial" pitchFamily="34" charset="0"/>
              <a:cs typeface="Arial" pitchFamily="34" charset="0"/>
            </a:endParaRPr>
          </a:p>
        </p:txBody>
      </p:sp>
    </p:spTree>
    <p:extLst>
      <p:ext uri="{BB962C8B-B14F-4D97-AF65-F5344CB8AC3E}">
        <p14:creationId xmlns:p14="http://schemas.microsoft.com/office/powerpoint/2010/main" val="782605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11075"/>
            <a:ext cx="4572000" cy="830997"/>
          </a:xfrm>
          <a:prstGeom prst="rect">
            <a:avLst/>
          </a:prstGeom>
        </p:spPr>
        <p:txBody>
          <a:bodyPr>
            <a:spAutoFit/>
          </a:bodyPr>
          <a:lstStyle/>
          <a:p>
            <a:pPr lvl="0"/>
            <a:r>
              <a:rPr lang="en-US" sz="2400" b="1" smtClean="0">
                <a:solidFill>
                  <a:srgbClr val="FF0000"/>
                </a:solidFill>
                <a:latin typeface="Arial" pitchFamily="34" charset="0"/>
                <a:cs typeface="Arial" pitchFamily="34" charset="0"/>
              </a:rPr>
              <a:t>I. TÌNH </a:t>
            </a:r>
            <a:r>
              <a:rPr lang="en-US" sz="2400" b="1">
                <a:solidFill>
                  <a:srgbClr val="FF0000"/>
                </a:solidFill>
                <a:latin typeface="Arial" pitchFamily="34" charset="0"/>
                <a:cs typeface="Arial" pitchFamily="34" charset="0"/>
              </a:rPr>
              <a:t>HÌNH CHUNG 	</a:t>
            </a:r>
            <a:endParaRPr lang="en-US" sz="2400">
              <a:solidFill>
                <a:srgbClr val="FF0000"/>
              </a:solidFill>
              <a:latin typeface="Arial" pitchFamily="34" charset="0"/>
              <a:cs typeface="Arial" pitchFamily="34" charset="0"/>
            </a:endParaRPr>
          </a:p>
          <a:p>
            <a:r>
              <a:rPr lang="en-US" sz="2400" b="1" smtClean="0">
                <a:solidFill>
                  <a:srgbClr val="FF0000"/>
                </a:solidFill>
                <a:latin typeface="Arial" pitchFamily="34" charset="0"/>
                <a:cs typeface="Arial" pitchFamily="34" charset="0"/>
              </a:rPr>
              <a:t>2. Hạn chế:</a:t>
            </a:r>
            <a:endParaRPr lang="en-US" sz="2400">
              <a:solidFill>
                <a:srgbClr val="FF0000"/>
              </a:solidFill>
              <a:latin typeface="Arial" pitchFamily="34" charset="0"/>
              <a:cs typeface="Arial" pitchFamily="34" charset="0"/>
            </a:endParaRPr>
          </a:p>
        </p:txBody>
      </p:sp>
      <p:sp>
        <p:nvSpPr>
          <p:cNvPr id="3" name="Rectangle 2"/>
          <p:cNvSpPr/>
          <p:nvPr/>
        </p:nvSpPr>
        <p:spPr>
          <a:xfrm>
            <a:off x="990600" y="1371600"/>
            <a:ext cx="8001000" cy="1015663"/>
          </a:xfrm>
          <a:prstGeom prst="rect">
            <a:avLst/>
          </a:prstGeom>
        </p:spPr>
        <p:txBody>
          <a:bodyPr wrap="square">
            <a:spAutoFit/>
          </a:bodyPr>
          <a:lstStyle/>
          <a:p>
            <a:pPr marL="342900" lvl="0" indent="-342900" algn="just">
              <a:spcBef>
                <a:spcPts val="1200"/>
              </a:spcBef>
              <a:buFont typeface="Wingdings" pitchFamily="2" charset="2"/>
              <a:buChar char="§"/>
            </a:pPr>
            <a:r>
              <a:rPr lang="nb-NO" sz="2000" dirty="0">
                <a:latin typeface="Arial" pitchFamily="34" charset="0"/>
                <a:cs typeface="Arial" pitchFamily="34" charset="0"/>
              </a:rPr>
              <a:t>Ký túc xá trường là công trình sửa chữa lại nên diện tích sàn xây dựng nhỏ chưa đáp ứng hết nhu cầu về chỗ cho HSSV cho các năm học vừa qua cũng như các năm học tiếp theo</a:t>
            </a:r>
            <a:r>
              <a:rPr lang="nb-NO" sz="2000" dirty="0" smtClean="0">
                <a:latin typeface="Arial" pitchFamily="34" charset="0"/>
                <a:cs typeface="Arial" pitchFamily="34" charset="0"/>
              </a:rPr>
              <a:t>;</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4550534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345</TotalTime>
  <Words>6532</Words>
  <Application>Microsoft Office PowerPoint</Application>
  <PresentationFormat>On-screen Show (4:3)</PresentationFormat>
  <Paragraphs>702</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KCNTT</dc:creator>
  <cp:lastModifiedBy>ThaySi</cp:lastModifiedBy>
  <cp:revision>32</cp:revision>
  <dcterms:created xsi:type="dcterms:W3CDTF">2018-08-01T02:22:00Z</dcterms:created>
  <dcterms:modified xsi:type="dcterms:W3CDTF">2018-08-02T05:41:30Z</dcterms:modified>
</cp:coreProperties>
</file>